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49"/>
  </p:notesMasterIdLst>
  <p:sldIdLst>
    <p:sldId id="256" r:id="rId5"/>
    <p:sldId id="993" r:id="rId6"/>
    <p:sldId id="1030" r:id="rId7"/>
    <p:sldId id="992" r:id="rId8"/>
    <p:sldId id="260" r:id="rId9"/>
    <p:sldId id="262" r:id="rId10"/>
    <p:sldId id="983" r:id="rId11"/>
    <p:sldId id="997" r:id="rId12"/>
    <p:sldId id="1031" r:id="rId13"/>
    <p:sldId id="994" r:id="rId14"/>
    <p:sldId id="998" r:id="rId15"/>
    <p:sldId id="1000" r:id="rId16"/>
    <p:sldId id="995" r:id="rId17"/>
    <p:sldId id="1001" r:id="rId18"/>
    <p:sldId id="1002" r:id="rId19"/>
    <p:sldId id="1020" r:id="rId20"/>
    <p:sldId id="1003" r:id="rId21"/>
    <p:sldId id="1004" r:id="rId22"/>
    <p:sldId id="1005" r:id="rId23"/>
    <p:sldId id="1006" r:id="rId24"/>
    <p:sldId id="1014" r:id="rId25"/>
    <p:sldId id="1007" r:id="rId26"/>
    <p:sldId id="1021" r:id="rId27"/>
    <p:sldId id="1008" r:id="rId28"/>
    <p:sldId id="1016" r:id="rId29"/>
    <p:sldId id="1018" r:id="rId30"/>
    <p:sldId id="1022" r:id="rId31"/>
    <p:sldId id="1027" r:id="rId32"/>
    <p:sldId id="1019" r:id="rId33"/>
    <p:sldId id="1023" r:id="rId34"/>
    <p:sldId id="1024" r:id="rId35"/>
    <p:sldId id="1025" r:id="rId36"/>
    <p:sldId id="1028" r:id="rId37"/>
    <p:sldId id="1032" r:id="rId38"/>
    <p:sldId id="1029" r:id="rId39"/>
    <p:sldId id="1017" r:id="rId40"/>
    <p:sldId id="1012" r:id="rId41"/>
    <p:sldId id="1011" r:id="rId42"/>
    <p:sldId id="1013" r:id="rId43"/>
    <p:sldId id="1033" r:id="rId44"/>
    <p:sldId id="999" r:id="rId45"/>
    <p:sldId id="1009" r:id="rId46"/>
    <p:sldId id="1010" r:id="rId47"/>
    <p:sldId id="25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85A077-9C4B-0BE4-74A4-AFD50DA7AC30}" name="Kelsey B. Gaston" initials="KBG" userId="S::Kelsey.Gaston@inl.gov::fc163bbc-7871-42ce-983a-a0b24a85eb2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8EC423"/>
    <a:srgbClr val="1C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76C39-5707-9D4D-A1D0-3E3A8E9DC67E}" v="3" dt="2024-04-03T14:50:13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E. Hansel" userId="b80ea93c-d2b0-4278-8e69-b9482e59c593" providerId="ADAL" clId="{624033BA-EDB2-AE4B-BF07-E0C91E306D19}"/>
    <pc:docChg chg="modSld">
      <pc:chgData name="Joshua E. Hansel" userId="b80ea93c-d2b0-4278-8e69-b9482e59c593" providerId="ADAL" clId="{624033BA-EDB2-AE4B-BF07-E0C91E306D19}" dt="2024-04-03T18:19:41.947" v="85" actId="20577"/>
      <pc:docMkLst>
        <pc:docMk/>
      </pc:docMkLst>
      <pc:sldChg chg="modSp mod">
        <pc:chgData name="Joshua E. Hansel" userId="b80ea93c-d2b0-4278-8e69-b9482e59c593" providerId="ADAL" clId="{624033BA-EDB2-AE4B-BF07-E0C91E306D19}" dt="2024-04-03T18:19:41.947" v="85" actId="20577"/>
        <pc:sldMkLst>
          <pc:docMk/>
          <pc:sldMk cId="767566658" sldId="993"/>
        </pc:sldMkLst>
        <pc:spChg chg="mod">
          <ac:chgData name="Joshua E. Hansel" userId="b80ea93c-d2b0-4278-8e69-b9482e59c593" providerId="ADAL" clId="{624033BA-EDB2-AE4B-BF07-E0C91E306D19}" dt="2024-04-03T18:19:41.947" v="85" actId="20577"/>
          <ac:spMkLst>
            <pc:docMk/>
            <pc:sldMk cId="767566658" sldId="993"/>
            <ac:spMk id="2" creationId="{F2EE026D-4A31-11FF-06A2-43AFDE9E027A}"/>
          </ac:spMkLst>
        </pc:spChg>
      </pc:sldChg>
    </pc:docChg>
  </pc:docChgLst>
  <pc:docChgLst>
    <pc:chgData name="Joshua E. Hansel" userId="b80ea93c-d2b0-4278-8e69-b9482e59c593" providerId="ADAL" clId="{BD076C39-5707-9D4D-A1D0-3E3A8E9DC67E}"/>
    <pc:docChg chg="custSel modSld">
      <pc:chgData name="Joshua E. Hansel" userId="b80ea93c-d2b0-4278-8e69-b9482e59c593" providerId="ADAL" clId="{BD076C39-5707-9D4D-A1D0-3E3A8E9DC67E}" dt="2024-04-03T14:54:23.135" v="200" actId="1076"/>
      <pc:docMkLst>
        <pc:docMk/>
      </pc:docMkLst>
      <pc:sldChg chg="modSp mod">
        <pc:chgData name="Joshua E. Hansel" userId="b80ea93c-d2b0-4278-8e69-b9482e59c593" providerId="ADAL" clId="{BD076C39-5707-9D4D-A1D0-3E3A8E9DC67E}" dt="2024-04-03T14:54:23.135" v="200" actId="1076"/>
        <pc:sldMkLst>
          <pc:docMk/>
          <pc:sldMk cId="868008885" sldId="1031"/>
        </pc:sldMkLst>
        <pc:spChg chg="mod">
          <ac:chgData name="Joshua E. Hansel" userId="b80ea93c-d2b0-4278-8e69-b9482e59c593" providerId="ADAL" clId="{BD076C39-5707-9D4D-A1D0-3E3A8E9DC67E}" dt="2024-04-03T14:54:23.135" v="200" actId="1076"/>
          <ac:spMkLst>
            <pc:docMk/>
            <pc:sldMk cId="868008885" sldId="1031"/>
            <ac:spMk id="3" creationId="{E7A2C207-E581-88AB-5990-A434047CA7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LMFR – liquid metal-cooled fast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energy.gov/ne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6CA405-C9EE-4857-BC08-604330AB8C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1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0926E-0A3C-C1B9-33F0-0FCC7333A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90675"/>
            <a:ext cx="10972800" cy="48768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61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inl.gov/getting_started/installation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source/utils/Units.html" TargetMode="External"/><Relationship Id="rId2" Type="http://schemas.openxmlformats.org/officeDocument/2006/relationships/hyperlink" Target="http://warp.povusers.org/FunctionParser/fparser.html#literal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inl.gov/help/development/VSCod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framework/contributing.html" TargetMode="External"/><Relationship Id="rId2" Type="http://schemas.openxmlformats.org/officeDocument/2006/relationships/hyperlink" Target="https://mooseframework.inl.gov/getting_started/new_user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installation/index.html" TargetMode="External"/><Relationship Id="rId7" Type="http://schemas.openxmlformats.org/officeDocument/2006/relationships/hyperlink" Target="https://mooseframework.inl.gov/syntax/index.html" TargetMode="External"/><Relationship Id="rId2" Type="http://schemas.openxmlformats.org/officeDocument/2006/relationships/hyperlink" Target="https://mooseframework.inl.go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daholab/moose/discussions" TargetMode="External"/><Relationship Id="rId5" Type="http://schemas.openxmlformats.org/officeDocument/2006/relationships/hyperlink" Target="https://mooseframework.inl.gov/training/index.html" TargetMode="External"/><Relationship Id="rId4" Type="http://schemas.openxmlformats.org/officeDocument/2006/relationships/hyperlink" Target="https://mooseframework.inl.gov/getting_started/examples_and_tutorials/index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help/inl/applications.html" TargetMode="External"/><Relationship Id="rId2" Type="http://schemas.openxmlformats.org/officeDocument/2006/relationships/hyperlink" Target="https://inl.gov/nc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oseframework.inl.gov/virtual_test_bed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installation/conda.html" TargetMode="External"/><Relationship Id="rId2" Type="http://schemas.openxmlformats.org/officeDocument/2006/relationships/hyperlink" Target="https://mooseframework.inl.gov/getting_started/installation/window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it@github.com:joshuahansel/ans_workshop.git" TargetMode="External"/><Relationship Id="rId4" Type="http://schemas.openxmlformats.org/officeDocument/2006/relationships/hyperlink" Target="https://mooseframework.inl.gov/getting_started/installation/moose_conda_binar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MOOSE Introductory Workshop</a:t>
            </a:r>
          </a:p>
          <a:p>
            <a:pPr>
              <a:spcBef>
                <a:spcPts val="500"/>
              </a:spcBef>
            </a:pPr>
            <a:r>
              <a:rPr lang="en-US" sz="2400" b="0"/>
              <a:t>Multi-physics Object-Oriented </a:t>
            </a:r>
            <a:r>
              <a:rPr lang="en-US" sz="2400" b="0" dirty="0"/>
              <a:t>Simulation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3951554" cy="1392237"/>
          </a:xfrm>
        </p:spPr>
        <p:txBody>
          <a:bodyPr/>
          <a:lstStyle/>
          <a:p>
            <a:r>
              <a:rPr lang="en-US" sz="1400" b="0" dirty="0"/>
              <a:t>April 4, 2024</a:t>
            </a:r>
          </a:p>
          <a:p>
            <a:pPr>
              <a:spcBef>
                <a:spcPts val="2000"/>
              </a:spcBef>
            </a:pPr>
            <a:r>
              <a:rPr lang="en-US" dirty="0"/>
              <a:t>Joshua Hansel</a:t>
            </a:r>
            <a:br>
              <a:rPr lang="en-US" dirty="0"/>
            </a:br>
            <a:r>
              <a:rPr lang="en-US" sz="1400" b="0" dirty="0"/>
              <a:t>Computational Scientist</a:t>
            </a:r>
            <a:br>
              <a:rPr lang="en-US" sz="1400" b="0" dirty="0"/>
            </a:br>
            <a:r>
              <a:rPr lang="en-US" sz="1400" b="0" dirty="0"/>
              <a:t>Idaho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159E-FD6F-D809-2BFC-52EF633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Part 2: How to run a MOOSE input file</a:t>
            </a:r>
          </a:p>
        </p:txBody>
      </p:sp>
    </p:spTree>
    <p:extLst>
      <p:ext uri="{BB962C8B-B14F-4D97-AF65-F5344CB8AC3E}">
        <p14:creationId xmlns:p14="http://schemas.microsoft.com/office/powerpoint/2010/main" val="54156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C4CB-6A94-C5C8-17E6-D8E4E0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207-E581-88AB-5990-A434047C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Executables for MOOSE only may be created/obtained via these instructions:</a:t>
            </a:r>
            <a:br>
              <a:rPr lang="en-US" dirty="0"/>
            </a:br>
            <a:r>
              <a:rPr lang="en-US" dirty="0">
                <a:hlinkClick r:id="rId2"/>
              </a:rPr>
              <a:t>https://mooseframework.inl.gov/getting_started/installation/index.html</a:t>
            </a:r>
            <a:endParaRPr lang="en-US" dirty="0"/>
          </a:p>
          <a:p>
            <a:r>
              <a:rPr lang="en-US" dirty="0"/>
              <a:t>Executables for existing MOOSE-based applications may be obtained by following their respective directions</a:t>
            </a:r>
          </a:p>
          <a:p>
            <a:r>
              <a:rPr lang="en-US" dirty="0"/>
              <a:t>Run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moose -h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to get a list of command-line options</a:t>
            </a:r>
          </a:p>
          <a:p>
            <a:r>
              <a:rPr lang="en-US" dirty="0">
                <a:latin typeface="+mn-lt"/>
              </a:rPr>
              <a:t>Run serially: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moose -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i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myinput.i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>
                <a:latin typeface="+mn-lt"/>
              </a:rPr>
              <a:t>Run with 4 threads: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moose -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i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myinput.i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--n-threads=4</a:t>
            </a:r>
          </a:p>
          <a:p>
            <a:r>
              <a:rPr lang="en-US" dirty="0">
                <a:latin typeface="+mn-lt"/>
              </a:rPr>
              <a:t>Run with 4 MPI processes: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mpiexec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-n 4 moose -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i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myinput.i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Exercise: Run </a:t>
            </a:r>
            <a:r>
              <a:rPr lang="en-US" dirty="0" err="1">
                <a:solidFill>
                  <a:schemeClr val="accent1"/>
                </a:solidFill>
                <a:latin typeface="+mn-lt"/>
              </a:rPr>
              <a:t>heat_conduction.i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 all three ways, using the "-t" flag to produce a timing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6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3CEA-0D6E-C82E-E1C2-AF71E134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C39C-1ECB-63B8-2BC6-4882C073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quantities, output frequency, and format are specified in the input file</a:t>
            </a:r>
          </a:p>
          <a:p>
            <a:r>
              <a:rPr lang="en-US" dirty="0"/>
              <a:t>Possible formats include:</a:t>
            </a:r>
          </a:p>
          <a:p>
            <a:pPr lvl="1"/>
            <a:r>
              <a:rPr lang="en-US" dirty="0"/>
              <a:t>Exodus [*.e]: recommended for space-dependent variables</a:t>
            </a:r>
          </a:p>
          <a:p>
            <a:pPr lvl="1"/>
            <a:r>
              <a:rPr lang="en-US" dirty="0"/>
              <a:t>CSV [*.csv]: recommended for scalar (0D) post-processed data</a:t>
            </a:r>
          </a:p>
          <a:p>
            <a:pPr lvl="1"/>
            <a:r>
              <a:rPr lang="en-US" dirty="0"/>
              <a:t>XML [*xml]: recommended for vector post-processed data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>
                <a:solidFill>
                  <a:schemeClr val="accent1"/>
                </a:solidFill>
              </a:rPr>
              <a:t>Exercise: View the Exodus output file from </a:t>
            </a:r>
            <a:r>
              <a:rPr lang="en-US" dirty="0" err="1">
                <a:solidFill>
                  <a:schemeClr val="accent1"/>
                </a:solidFill>
              </a:rPr>
              <a:t>heat_conduction.i</a:t>
            </a:r>
            <a:r>
              <a:rPr lang="en-US" dirty="0">
                <a:solidFill>
                  <a:schemeClr val="accent1"/>
                </a:solidFill>
              </a:rPr>
              <a:t> in </a:t>
            </a:r>
            <a:r>
              <a:rPr lang="en-US" dirty="0" err="1">
                <a:solidFill>
                  <a:schemeClr val="accent1"/>
                </a:solidFill>
              </a:rPr>
              <a:t>Paraview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9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159E-FD6F-D809-2BFC-52EF633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Part 3: How to write a MOOSE input file</a:t>
            </a:r>
          </a:p>
        </p:txBody>
      </p:sp>
    </p:spTree>
    <p:extLst>
      <p:ext uri="{BB962C8B-B14F-4D97-AF65-F5344CB8AC3E}">
        <p14:creationId xmlns:p14="http://schemas.microsoft.com/office/powerpoint/2010/main" val="69039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8256-0885-C0BE-DF54-538CF924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 Method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CF434-E70C-4F7B-24B3-7D6B95F47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transient heat conduction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Spatially discretize with Continuous </a:t>
                </a:r>
                <a:r>
                  <a:rPr lang="en-US" dirty="0" err="1"/>
                  <a:t>Galerkin</a:t>
                </a:r>
                <a:r>
                  <a:rPr lang="en-US" dirty="0"/>
                  <a:t> FEM: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Choose a finite element type: first-order Lagrange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Approximate the solution field: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Multiply by the test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integrate over the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′′′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Perform integration by parts: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′′′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CF434-E70C-4F7B-24B3-7D6B95F47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00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FBB9-81FB-017A-3AC7-DF5B9A44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 Method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9E038-6098-D49A-2AC3-AA28FF8C4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the integrals into integrals over elements.</a:t>
                </a:r>
              </a:p>
              <a:p>
                <a:r>
                  <a:rPr lang="en-US" dirty="0"/>
                  <a:t>Approximate the element integrals using numerical </a:t>
                </a:r>
                <a:r>
                  <a:rPr lang="en-US" dirty="0" err="1"/>
                  <a:t>quadratures</a:t>
                </a:r>
                <a:r>
                  <a:rPr lang="en-US" dirty="0"/>
                  <a:t> like Gauss quadrature.</a:t>
                </a:r>
              </a:p>
              <a:p>
                <a:r>
                  <a:rPr lang="en-US" dirty="0"/>
                  <a:t>Discretize the temporal derivative.</a:t>
                </a:r>
              </a:p>
              <a:p>
                <a:r>
                  <a:rPr lang="en-US" dirty="0"/>
                  <a:t>Now we have a system of algebraic equations (generally nonlinear):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Refer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US" dirty="0"/>
                  <a:t> as the nonlinear residual vector.</a:t>
                </a:r>
              </a:p>
              <a:p>
                <a:r>
                  <a:rPr lang="en-US" dirty="0"/>
                  <a:t>Choose a method to solve the nonlinear system, like Newton's method: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𝑑𝑈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9E038-6098-D49A-2AC3-AA28FF8C4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49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94F3-1289-1BC7-CA52-23DAA061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7987E-5389-83FD-92FB-F00BCC103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Newton's method requires the calculation of the Jacobian matrix: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𝑑𝑈</m:t>
                        </m:r>
                      </m:den>
                    </m:f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i.e., it is the derivative of the nonlinear residual vector with respect to the solution vector</a:t>
                </a:r>
              </a:p>
              <a:p>
                <a:r>
                  <a:rPr lang="en-US" dirty="0"/>
                  <a:t>Hand-coded calculations of the Jacobian may be difficult to derive and error-prone</a:t>
                </a:r>
              </a:p>
              <a:p>
                <a:r>
                  <a:rPr lang="en-US" dirty="0"/>
                  <a:t>AD computes Jacobian contributions automatically by propagating derivatives via chain rule, so that developers do not need to implement Jacobians</a:t>
                </a:r>
              </a:p>
              <a:p>
                <a:r>
                  <a:rPr lang="en-US" dirty="0"/>
                  <a:t>Many MOOSE objects support AD. Some exist with two versions, one for AD and one for non-AD. The AD version gets the "AD" prefix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7987E-5389-83FD-92FB-F00BCC103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r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64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5457-F260-426B-7B55-2043CDC0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67CD-141E-A893-803B-D088D4C8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4566179" cy="4351338"/>
          </a:xfrm>
        </p:spPr>
        <p:txBody>
          <a:bodyPr/>
          <a:lstStyle/>
          <a:p>
            <a:r>
              <a:rPr lang="en-US" dirty="0"/>
              <a:t>Block-based input file structure, with possible nesting: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[MyBlock1]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# stuff here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[MyBlock2]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mysubblockA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# stuff here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mysubblockB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# stuff here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1A0577-3107-AE68-80D4-74E132F1615B}"/>
              </a:ext>
            </a:extLst>
          </p:cNvPr>
          <p:cNvSpPr txBox="1">
            <a:spLocks/>
          </p:cNvSpPr>
          <p:nvPr/>
        </p:nvSpPr>
        <p:spPr>
          <a:xfrm>
            <a:off x="5438433" y="1739901"/>
            <a:ext cx="6197755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Top-level block names correspond to certain </a:t>
            </a:r>
            <a:r>
              <a:rPr lang="en-US" i="1" dirty="0"/>
              <a:t>systems</a:t>
            </a:r>
            <a:r>
              <a:rPr lang="en-US" dirty="0"/>
              <a:t> or </a:t>
            </a:r>
            <a:r>
              <a:rPr lang="en-US" i="1" dirty="0"/>
              <a:t>actions</a:t>
            </a:r>
            <a:r>
              <a:rPr lang="en-US" dirty="0"/>
              <a:t> in MOOSE. Examples: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[Mesh]</a:t>
            </a:r>
            <a:r>
              <a:rPr lang="en-US" dirty="0">
                <a:latin typeface="+mn-lt"/>
              </a:rPr>
              <a:t> for loading/generating a mesh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[Outputs]</a:t>
            </a:r>
            <a:r>
              <a:rPr lang="en-US" dirty="0">
                <a:latin typeface="+mn-lt"/>
              </a:rPr>
              <a:t> for specifying output(s)</a:t>
            </a:r>
          </a:p>
          <a:p>
            <a:r>
              <a:rPr lang="en-US" dirty="0"/>
              <a:t>Sub-blocks usually correspond to MOOSE objects of that system. Users name these: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[Kernels]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mydiffusion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type = Diffusion</a:t>
            </a:r>
            <a:endParaRPr lang="en-US" dirty="0"/>
          </a:p>
          <a:p>
            <a:r>
              <a:rPr lang="en-US" dirty="0"/>
              <a:t>Sometimes there are specifically-named sub-blocks in a block (sub-systems). Example: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[Executioner]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TimeSteppers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]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228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82EF-CA10-23F2-677E-88008D40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35BB-7ABF-BDBE-F507-C1008053F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Blocks/sub-blocks have input parameters of various types:</a:t>
            </a:r>
          </a:p>
          <a:p>
            <a:pPr lvl="1"/>
            <a:r>
              <a:rPr lang="en-US" dirty="0"/>
              <a:t>Floating-point numbers: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5.0</a:t>
            </a:r>
            <a:endParaRPr lang="en-US" dirty="0"/>
          </a:p>
          <a:p>
            <a:pPr lvl="1"/>
            <a:r>
              <a:rPr lang="en-US" dirty="0"/>
              <a:t>Integers: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5</a:t>
            </a:r>
            <a:endParaRPr lang="en-US" dirty="0"/>
          </a:p>
          <a:p>
            <a:pPr lvl="1"/>
            <a:r>
              <a:rPr lang="en-US" dirty="0"/>
              <a:t>Strings: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"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mystr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"</a:t>
            </a:r>
            <a:endParaRPr lang="en-US" dirty="0"/>
          </a:p>
          <a:p>
            <a:pPr lvl="1"/>
            <a:r>
              <a:rPr lang="en-US" dirty="0"/>
              <a:t>Lists of any of these: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'2.0 45 4e-6'</a:t>
            </a:r>
          </a:p>
          <a:p>
            <a:r>
              <a:rPr lang="en-US" dirty="0">
                <a:latin typeface="+mn-lt"/>
              </a:rPr>
              <a:t>Comments specified on any line with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#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5.0  # my comment</a:t>
            </a:r>
          </a:p>
          <a:p>
            <a:pPr lvl="1"/>
            <a:r>
              <a:rPr lang="en-US" dirty="0">
                <a:latin typeface="+mn-lt"/>
              </a:rPr>
              <a:t>They can be on their own line too</a:t>
            </a:r>
          </a:p>
          <a:p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GlobalParams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]</a:t>
            </a:r>
            <a:r>
              <a:rPr lang="en-US" dirty="0">
                <a:latin typeface="+mn-lt"/>
              </a:rPr>
              <a:t> is a special block that substitutes its parameters anywhere where they apply, i.e., they are "global" parameters. You can locally override.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2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D283-A2C8-C1FC-3292-8F7408D5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D69F-C328-6DCB-1BD4-74F6D2FAD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4566179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Values can be defined at the top of the input file and substituted in multiple places: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myval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= 5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[Block1]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[myobj1]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type =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ClassA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param1 = ${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myval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}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[myobj2]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type =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ClassB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  param2 = ${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myval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}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 []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[]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E1F4BE-4DBE-0ABB-F689-BF8ABF7F4C3F}"/>
              </a:ext>
            </a:extLst>
          </p:cNvPr>
          <p:cNvSpPr txBox="1">
            <a:spLocks/>
          </p:cNvSpPr>
          <p:nvPr/>
        </p:nvSpPr>
        <p:spPr>
          <a:xfrm>
            <a:off x="5823915" y="1739901"/>
            <a:ext cx="6054320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You can evaluate math expressions: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radius = 5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diameter = ${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fparse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2 * radius}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area = ${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fparse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pi * radius^2}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latin typeface="+mn-lt"/>
              </a:rPr>
              <a:t>For a list of operators: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2"/>
              </a:rPr>
              <a:t>http://warp.povusers.org/FunctionParser/fparser.html#literals</a:t>
            </a:r>
            <a:r>
              <a:rPr lang="en-US" dirty="0">
                <a:latin typeface="+mn-lt"/>
              </a:rPr>
              <a:t> 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>
                <a:latin typeface="+mn-lt"/>
              </a:rPr>
              <a:t>You can convert units: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param1 = ${units 1 in -&gt; m}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latin typeface="+mn-lt"/>
              </a:rPr>
              <a:t>For a list of units: </a:t>
            </a:r>
            <a:r>
              <a:rPr lang="en-US" dirty="0">
                <a:latin typeface="+mn-lt"/>
                <a:hlinkClick r:id="rId3"/>
              </a:rPr>
              <a:t>https://mooseframework.inl.gov/source/utils/Units.html</a:t>
            </a:r>
            <a:r>
              <a:rPr lang="en-US" dirty="0">
                <a:latin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1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EE026D-4A31-11FF-06A2-43AFDE9E0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  <a:p>
            <a:pPr lvl="1"/>
            <a:r>
              <a:rPr lang="en-US" dirty="0"/>
              <a:t>Part 0: What is MOOSE?</a:t>
            </a:r>
          </a:p>
          <a:p>
            <a:pPr lvl="1"/>
            <a:r>
              <a:rPr lang="en-US" dirty="0"/>
              <a:t>Part 1: How to install MOOSE</a:t>
            </a:r>
          </a:p>
          <a:p>
            <a:pPr lvl="1"/>
            <a:r>
              <a:rPr lang="en-US" dirty="0"/>
              <a:t>Part 2: How to run a MOOSE input file</a:t>
            </a:r>
          </a:p>
          <a:p>
            <a:pPr lvl="1"/>
            <a:r>
              <a:rPr lang="en-US" dirty="0"/>
              <a:t>Part 3: How to write a MOOSE input file</a:t>
            </a:r>
          </a:p>
          <a:p>
            <a:pPr lvl="1"/>
            <a:r>
              <a:rPr lang="en-US" dirty="0"/>
              <a:t>Part 4: How to write MOOSE code (an introduction)</a:t>
            </a:r>
          </a:p>
          <a:p>
            <a:pPr lvl="1"/>
            <a:r>
              <a:rPr lang="en-US" dirty="0"/>
              <a:t>Part 5: How to learn more MOOSE</a:t>
            </a:r>
          </a:p>
          <a:p>
            <a:pPr lvl="1"/>
            <a:r>
              <a:rPr lang="en-US" dirty="0"/>
              <a:t>Open 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67ABA-B94D-0C99-F624-680DFBF0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67566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60D5-ED49-304E-5F67-EF2BB5EC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118A-19DC-3607-9D08-94A08B81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"include" statements in input files: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!include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otherinput.i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latin typeface="+mn-lt"/>
              </a:rPr>
              <a:t>This effectively substitutes that file's contents at this location. Parameters cannot be specified multiple times, i.e., there is no parameter-overriding in this way.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>
                <a:latin typeface="+mn-lt"/>
              </a:rPr>
              <a:t>You can also supply multiple input files on the command-line: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moose -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i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input1.i input2.i input3.i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latin typeface="+mn-lt"/>
              </a:rPr>
              <a:t>Input files to the right override those to the left.</a:t>
            </a:r>
          </a:p>
        </p:txBody>
      </p:sp>
    </p:spTree>
    <p:extLst>
      <p:ext uri="{BB962C8B-B14F-4D97-AF65-F5344CB8AC3E}">
        <p14:creationId xmlns:p14="http://schemas.microsoft.com/office/powerpoint/2010/main" val="3526527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C886-51E1-CA0E-0255-94801DEB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E8F3-9294-49E0-5E73-B3C4B493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 is an open-source text editor and integrated development environment</a:t>
            </a:r>
          </a:p>
          <a:p>
            <a:r>
              <a:rPr lang="en-US" dirty="0"/>
              <a:t>We recommend it because of support for MOOSE input files; the extension "MOOSE Language Support" provides:</a:t>
            </a:r>
          </a:p>
          <a:p>
            <a:pPr lvl="1"/>
            <a:r>
              <a:rPr lang="en-US" dirty="0"/>
              <a:t>Syntax highlighting for MOOSE input files</a:t>
            </a:r>
          </a:p>
          <a:p>
            <a:pPr lvl="1"/>
            <a:r>
              <a:rPr lang="en-US" dirty="0"/>
              <a:t>Autocompletion</a:t>
            </a:r>
          </a:p>
          <a:p>
            <a:pPr lvl="1"/>
            <a:r>
              <a:rPr lang="en-US" dirty="0"/>
              <a:t>Class and parameter descriptions</a:t>
            </a:r>
          </a:p>
          <a:p>
            <a:r>
              <a:rPr lang="en-US" dirty="0"/>
              <a:t>Keyboard shortcut to bring up class/parameters boxes: </a:t>
            </a:r>
            <a:r>
              <a:rPr lang="en-US" dirty="0" err="1">
                <a:solidFill>
                  <a:schemeClr val="accent5"/>
                </a:solidFill>
              </a:rPr>
              <a:t>Ctrl+Space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Additional setup if using pre-built MOOSE binary:</a:t>
            </a:r>
            <a:br>
              <a:rPr lang="en-US" dirty="0"/>
            </a:br>
            <a:r>
              <a:rPr lang="en-US" sz="1600" dirty="0" err="1">
                <a:solidFill>
                  <a:schemeClr val="accent5"/>
                </a:solidFill>
                <a:latin typeface="Monaco" pitchFamily="2" charset="77"/>
              </a:rPr>
              <a:t>conda</a:t>
            </a:r>
            <a:r>
              <a:rPr lang="en-US" sz="1600" dirty="0">
                <a:solidFill>
                  <a:schemeClr val="accent5"/>
                </a:solidFill>
                <a:latin typeface="Monaco" pitchFamily="2" charset="77"/>
              </a:rPr>
              <a:t> env config vars set MOOSE_LANGUAGE_SERVER=$HOME/</a:t>
            </a:r>
            <a:r>
              <a:rPr lang="en-US" sz="1600" dirty="0" err="1">
                <a:solidFill>
                  <a:schemeClr val="accent5"/>
                </a:solidFill>
                <a:latin typeface="Monaco" pitchFamily="2" charset="77"/>
              </a:rPr>
              <a:t>miniforge</a:t>
            </a:r>
            <a:r>
              <a:rPr lang="en-US" sz="16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5"/>
                </a:solidFill>
                <a:latin typeface="Monaco" pitchFamily="2" charset="77"/>
              </a:rPr>
              <a:t>envs</a:t>
            </a:r>
            <a:r>
              <a:rPr lang="en-US" sz="16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1600" i="1" dirty="0">
                <a:solidFill>
                  <a:schemeClr val="bg2"/>
                </a:solidFill>
                <a:latin typeface="Monaco" pitchFamily="2" charset="77"/>
              </a:rPr>
              <a:t>my-moose-env</a:t>
            </a:r>
            <a:r>
              <a:rPr lang="en-US" sz="1600" dirty="0">
                <a:solidFill>
                  <a:schemeClr val="accent5"/>
                </a:solidFill>
                <a:latin typeface="Monaco" pitchFamily="2" charset="77"/>
              </a:rPr>
              <a:t>/moose/bin/moose</a:t>
            </a:r>
          </a:p>
          <a:p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https://mooseframework.inl.gov/help/development/VSCode.html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1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AC99-346D-48AF-8C59-AE95A20D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MOOSE Systems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0C52-9440-7448-3CCA-C7C43D43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chemeClr val="accent3"/>
                </a:solidFill>
              </a:rPr>
              <a:t>Mesh</a:t>
            </a:r>
            <a:r>
              <a:rPr lang="en-US" dirty="0"/>
              <a:t>: Load/generate/modify a mesh</a:t>
            </a:r>
          </a:p>
          <a:p>
            <a:r>
              <a:rPr lang="en-US" dirty="0">
                <a:solidFill>
                  <a:schemeClr val="accent3"/>
                </a:solidFill>
              </a:rPr>
              <a:t>Variables</a:t>
            </a:r>
            <a:r>
              <a:rPr lang="en-US" dirty="0"/>
              <a:t>: Define solution variables</a:t>
            </a:r>
          </a:p>
          <a:p>
            <a:r>
              <a:rPr lang="en-US" dirty="0" err="1">
                <a:solidFill>
                  <a:schemeClr val="accent3"/>
                </a:solidFill>
              </a:rPr>
              <a:t>AuxVariables</a:t>
            </a:r>
            <a:r>
              <a:rPr lang="en-US" dirty="0"/>
              <a:t>: Define non-solution variables</a:t>
            </a:r>
          </a:p>
          <a:p>
            <a:r>
              <a:rPr lang="en-US" dirty="0" err="1">
                <a:solidFill>
                  <a:schemeClr val="accent3"/>
                </a:solidFill>
              </a:rPr>
              <a:t>AuxKernels</a:t>
            </a:r>
            <a:r>
              <a:rPr lang="en-US" dirty="0"/>
              <a:t>: Define how to compute </a:t>
            </a:r>
            <a:r>
              <a:rPr lang="en-US" dirty="0" err="1"/>
              <a:t>AuxVariables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Kernels</a:t>
            </a:r>
            <a:r>
              <a:rPr lang="en-US" dirty="0"/>
              <a:t>: Define volumetric physics terms</a:t>
            </a:r>
          </a:p>
          <a:p>
            <a:r>
              <a:rPr lang="en-US" dirty="0">
                <a:solidFill>
                  <a:schemeClr val="accent3"/>
                </a:solidFill>
              </a:rPr>
              <a:t>BCs</a:t>
            </a:r>
            <a:r>
              <a:rPr lang="en-US" dirty="0"/>
              <a:t>: Define boundary physics terms</a:t>
            </a:r>
          </a:p>
          <a:p>
            <a:r>
              <a:rPr lang="en-US" dirty="0">
                <a:solidFill>
                  <a:schemeClr val="accent3"/>
                </a:solidFill>
              </a:rPr>
              <a:t>Materials</a:t>
            </a:r>
            <a:r>
              <a:rPr lang="en-US" dirty="0"/>
              <a:t>: Define "properties" at quadrature points</a:t>
            </a:r>
          </a:p>
          <a:p>
            <a:r>
              <a:rPr lang="en-US" dirty="0">
                <a:solidFill>
                  <a:schemeClr val="accent3"/>
                </a:solidFill>
              </a:rPr>
              <a:t>Functions</a:t>
            </a:r>
            <a:r>
              <a:rPr lang="en-US" dirty="0"/>
              <a:t>: Define functions of </a:t>
            </a:r>
            <a:r>
              <a:rPr lang="en-US" dirty="0" err="1"/>
              <a:t>x,y,z,t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Postprocessors</a:t>
            </a:r>
            <a:r>
              <a:rPr lang="en-US" dirty="0"/>
              <a:t>: Define scalar quantities</a:t>
            </a:r>
          </a:p>
          <a:p>
            <a:r>
              <a:rPr lang="en-US" dirty="0" err="1">
                <a:solidFill>
                  <a:schemeClr val="accent3"/>
                </a:solidFill>
              </a:rPr>
              <a:t>VectorPostprocessors</a:t>
            </a:r>
            <a:r>
              <a:rPr lang="en-US" dirty="0"/>
              <a:t>: Define vectors</a:t>
            </a:r>
          </a:p>
          <a:p>
            <a:r>
              <a:rPr lang="en-US" dirty="0">
                <a:solidFill>
                  <a:schemeClr val="accent3"/>
                </a:solidFill>
              </a:rPr>
              <a:t>Preconditioning</a:t>
            </a:r>
            <a:r>
              <a:rPr lang="en-US" dirty="0"/>
              <a:t>: Define preconditioner matrix</a:t>
            </a:r>
          </a:p>
          <a:p>
            <a:r>
              <a:rPr lang="en-US" dirty="0">
                <a:solidFill>
                  <a:schemeClr val="accent3"/>
                </a:solidFill>
              </a:rPr>
              <a:t>Executioner</a:t>
            </a:r>
            <a:r>
              <a:rPr lang="en-US" dirty="0"/>
              <a:t>: Define execution, like steady vs. transient, temporal discretization, and convergence</a:t>
            </a:r>
          </a:p>
          <a:p>
            <a:r>
              <a:rPr lang="en-US" dirty="0">
                <a:solidFill>
                  <a:schemeClr val="accent3"/>
                </a:solidFill>
              </a:rPr>
              <a:t>Outputs</a:t>
            </a:r>
            <a:r>
              <a:rPr lang="en-US" dirty="0"/>
              <a:t>: Define output(s)</a:t>
            </a:r>
          </a:p>
        </p:txBody>
      </p:sp>
    </p:spTree>
    <p:extLst>
      <p:ext uri="{BB962C8B-B14F-4D97-AF65-F5344CB8AC3E}">
        <p14:creationId xmlns:p14="http://schemas.microsoft.com/office/powerpoint/2010/main" val="380820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B522-B554-69AC-7E91-6E694FD7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9679-28F3-6480-9DC9-094ABD99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MOOSE's </a:t>
            </a:r>
            <a:r>
              <a:rPr lang="en-US" dirty="0">
                <a:solidFill>
                  <a:schemeClr val="accent3"/>
                </a:solidFill>
              </a:rPr>
              <a:t>mesh generator</a:t>
            </a:r>
            <a:r>
              <a:rPr lang="en-US" dirty="0">
                <a:solidFill>
                  <a:schemeClr val="tx2"/>
                </a:solidFill>
              </a:rPr>
              <a:t> system can be used: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load an external mesh from a file (different formats possible), such as from an external mesh-generator like CUBIT.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generate meshes within MOOSE.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modify meshes.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Mesh generators are chained together to produce the final mesh.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only generate the mesh without running the simulation, you can pass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--mesh-only</a:t>
            </a:r>
            <a:r>
              <a:rPr lang="en-US" b="1" dirty="0">
                <a:solidFill>
                  <a:schemeClr val="tx2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on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2370545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C955-BFD5-B04E-EC19-D0C3037A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7D81-4F6E-E44B-BFDB-9D8B41E88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node</a:t>
            </a:r>
            <a:r>
              <a:rPr lang="en-US" dirty="0"/>
              <a:t> is a vertex of the mesh and has a global index, starting from 0.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3"/>
                </a:solidFill>
              </a:rPr>
              <a:t>element</a:t>
            </a:r>
            <a:r>
              <a:rPr lang="en-US" dirty="0"/>
              <a:t> is the volume between vertices and has an index, starting from 0.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side</a:t>
            </a:r>
            <a:r>
              <a:rPr lang="en-US" dirty="0"/>
              <a:t> is a face of an element and is defined by a local index, starting from 0.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block</a:t>
            </a:r>
            <a:r>
              <a:rPr lang="en-US" dirty="0"/>
              <a:t> is a set of elements, either the full mesh or a subset.</a:t>
            </a:r>
          </a:p>
          <a:p>
            <a:pPr lvl="1"/>
            <a:r>
              <a:rPr lang="en-US" dirty="0"/>
              <a:t>A block has an ID (index, starting from 0) and may have a name too.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boundary</a:t>
            </a:r>
            <a:r>
              <a:rPr lang="en-US" dirty="0"/>
              <a:t> is either a side set or a node set.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side set</a:t>
            </a:r>
            <a:r>
              <a:rPr lang="en-US" dirty="0"/>
              <a:t> is a set of (element, side) pairs.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3"/>
                </a:solidFill>
              </a:rPr>
              <a:t>node set </a:t>
            </a:r>
            <a:r>
              <a:rPr lang="en-US" dirty="0"/>
              <a:t>is a set of nodes.</a:t>
            </a:r>
          </a:p>
          <a:p>
            <a:pPr lvl="1"/>
            <a:r>
              <a:rPr lang="en-US" dirty="0"/>
              <a:t>Each type of set has an ID and may have a name too.</a:t>
            </a:r>
          </a:p>
          <a:p>
            <a:pPr lvl="1"/>
            <a:r>
              <a:rPr lang="en-US" dirty="0"/>
              <a:t>Often side sets and node sets are mirrored with the same name.</a:t>
            </a:r>
          </a:p>
        </p:txBody>
      </p:sp>
    </p:spTree>
    <p:extLst>
      <p:ext uri="{BB962C8B-B14F-4D97-AF65-F5344CB8AC3E}">
        <p14:creationId xmlns:p14="http://schemas.microsoft.com/office/powerpoint/2010/main" val="104794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7C91-8D7C-2BCF-6EDB-9A56AB55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17A1-132D-5FC5-DAA8-4767D818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4975633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Exercise: Build the mesh shown to the right.</a:t>
            </a:r>
          </a:p>
          <a:p>
            <a:pPr lvl="1"/>
            <a:r>
              <a:rPr lang="en-US" dirty="0"/>
              <a:t>Hex apothem: 1 cm</a:t>
            </a:r>
          </a:p>
          <a:p>
            <a:pPr lvl="1"/>
            <a:r>
              <a:rPr lang="en-US" dirty="0"/>
              <a:t>Length: 1 m</a:t>
            </a:r>
          </a:p>
          <a:p>
            <a:r>
              <a:rPr lang="en-US" dirty="0"/>
              <a:t>Strategy: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Build 2D unit cells for fuel and reflector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Assemble those into pattern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Extrude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up</a:t>
            </a:r>
          </a:p>
        </p:txBody>
      </p:sp>
      <p:pic>
        <p:nvPicPr>
          <p:cNvPr id="7" name="Picture 6" descr="A blue and red rectangular object&#10;&#10;Description automatically generated">
            <a:extLst>
              <a:ext uri="{FF2B5EF4-FFF2-40B4-BE49-F238E27FC236}">
                <a16:creationId xmlns:a16="http://schemas.microsoft.com/office/drawing/2014/main" id="{167BB5E7-6CE1-AEB8-0474-6034E92C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06" y="2239198"/>
            <a:ext cx="3508412" cy="3852041"/>
          </a:xfrm>
          <a:prstGeom prst="rect">
            <a:avLst/>
          </a:prstGeom>
        </p:spPr>
      </p:pic>
      <p:pic>
        <p:nvPicPr>
          <p:cNvPr id="5" name="Picture 4" descr="A hexagon with a red center&#10;&#10;Description automatically generated">
            <a:extLst>
              <a:ext uri="{FF2B5EF4-FFF2-40B4-BE49-F238E27FC236}">
                <a16:creationId xmlns:a16="http://schemas.microsoft.com/office/drawing/2014/main" id="{C19CFD84-AC7A-D91B-ECD9-E2979A91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329" y="558602"/>
            <a:ext cx="2924806" cy="3041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30113-3A54-C18D-DD88-332E8FDC7869}"/>
              </a:ext>
            </a:extLst>
          </p:cNvPr>
          <p:cNvSpPr txBox="1"/>
          <p:nvPr/>
        </p:nvSpPr>
        <p:spPr>
          <a:xfrm>
            <a:off x="7211668" y="2382833"/>
            <a:ext cx="65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D8F34-AFAB-7A24-E530-B61C929D5E78}"/>
              </a:ext>
            </a:extLst>
          </p:cNvPr>
          <p:cNvSpPr txBox="1"/>
          <p:nvPr/>
        </p:nvSpPr>
        <p:spPr>
          <a:xfrm>
            <a:off x="7997431" y="1709957"/>
            <a:ext cx="12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Reflector</a:t>
            </a:r>
          </a:p>
        </p:txBody>
      </p:sp>
    </p:spTree>
    <p:extLst>
      <p:ext uri="{BB962C8B-B14F-4D97-AF65-F5344CB8AC3E}">
        <p14:creationId xmlns:p14="http://schemas.microsoft.com/office/powerpoint/2010/main" val="74978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5446-F6AF-AF6F-2744-B787B42B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Problem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B0E2C-3E0C-6D8C-9DDD-C3097E04D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372153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Problem specifications:</a:t>
                </a:r>
              </a:p>
              <a:p>
                <a:pPr lvl="1"/>
                <a:r>
                  <a:rPr lang="en-US" dirty="0"/>
                  <a:t>Geometry/Material: (1 m X 0.2 m X 0.1 m) SS316 slab</a:t>
                </a:r>
              </a:p>
              <a:p>
                <a:pPr lvl="1"/>
                <a:r>
                  <a:rPr lang="en-US" dirty="0"/>
                  <a:t>Left, right, front, back, bottom boundaries insulated</a:t>
                </a:r>
              </a:p>
              <a:p>
                <a:pPr lvl="1"/>
                <a:r>
                  <a:rPr lang="en-US" dirty="0"/>
                  <a:t>Top boundary has convection: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W/(m</a:t>
                </a:r>
                <a:r>
                  <a:rPr lang="en-US" baseline="30000" dirty="0"/>
                  <a:t>2</a:t>
                </a:r>
                <a:r>
                  <a:rPr lang="en-US" dirty="0"/>
                  <a:t>-K),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=300+50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K</a:t>
                </a:r>
              </a:p>
              <a:p>
                <a:pPr lvl="1"/>
                <a:r>
                  <a:rPr lang="en-US" dirty="0"/>
                  <a:t>Uniform, volumetric source of 1 kW</a:t>
                </a:r>
              </a:p>
              <a:p>
                <a:r>
                  <a:rPr lang="en-US" dirty="0"/>
                  <a:t>Objectives:</a:t>
                </a:r>
              </a:p>
              <a:p>
                <a:pPr lvl="1"/>
                <a:r>
                  <a:rPr lang="en-US" dirty="0"/>
                  <a:t>Find the steady-state solution from the heat conduction equation.</a:t>
                </a:r>
              </a:p>
              <a:p>
                <a:pPr lvl="1"/>
                <a:r>
                  <a:rPr lang="en-US" dirty="0"/>
                  <a:t>Verify conservation of energy.</a:t>
                </a:r>
              </a:p>
              <a:p>
                <a:pPr lvl="1"/>
                <a:r>
                  <a:rPr lang="en-US" dirty="0"/>
                  <a:t>Get the max/min temperatures.</a:t>
                </a:r>
              </a:p>
              <a:p>
                <a:pPr lvl="1"/>
                <a:r>
                  <a:rPr lang="en-US" dirty="0"/>
                  <a:t>Get the steady temperature distribution along the top.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B0E2C-3E0C-6D8C-9DDD-C3097E04D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372153"/>
                <a:ext cx="10415649" cy="4351338"/>
              </a:xfrm>
              <a:blipFill>
                <a:blip r:embed="rId2"/>
                <a:stretch>
                  <a:fillRect l="-1583" t="-2624" b="-8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59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92C0-0158-ED68-FBCD-623C8D49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</a:t>
            </a:r>
            <a:r>
              <a:rPr lang="en-US" dirty="0" err="1"/>
              <a:t>AuxVariables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4ED-4BC8-E89F-5CAF-0A1051230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253331"/>
                <a:ext cx="1041564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Variables</a:t>
                </a:r>
                <a:r>
                  <a:rPr lang="en-US" dirty="0"/>
                  <a:t> are in the solution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May be field variables (PDEs) or scalar variables (ODEs)</a:t>
                </a:r>
              </a:p>
              <a:p>
                <a:pPr lvl="1"/>
                <a:r>
                  <a:rPr lang="en-US" dirty="0"/>
                  <a:t>Field variables have a finite element family and order</a:t>
                </a:r>
              </a:p>
              <a:p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AuxVariables</a:t>
                </a:r>
                <a:r>
                  <a:rPr lang="en-US" dirty="0"/>
                  <a:t> are not in the solution vector</a:t>
                </a:r>
              </a:p>
              <a:p>
                <a:pPr lvl="1"/>
                <a:r>
                  <a:rPr lang="en-US" dirty="0"/>
                  <a:t>Explicitly calculated at nodes via corresponding object:</a:t>
                </a:r>
              </a:p>
              <a:p>
                <a:pPr lvl="2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AuxKernels</a:t>
                </a:r>
                <a:r>
                  <a:rPr lang="en-US" dirty="0"/>
                  <a:t> for field variables</a:t>
                </a:r>
              </a:p>
              <a:p>
                <a:pPr lvl="2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AuxScalarKernels</a:t>
                </a:r>
                <a:r>
                  <a:rPr lang="en-US" dirty="0"/>
                  <a:t> for scalar variables</a:t>
                </a:r>
              </a:p>
              <a:p>
                <a:pPr lvl="1"/>
                <a:r>
                  <a:rPr lang="en-US" dirty="0"/>
                  <a:t>Used mostly for output purposes</a:t>
                </a:r>
              </a:p>
              <a:p>
                <a:pPr lvl="1"/>
                <a:r>
                  <a:rPr lang="en-US" dirty="0"/>
                  <a:t>Main vehicle for transfers to other apps</a:t>
                </a:r>
              </a:p>
              <a:p>
                <a:pPr lvl="1"/>
                <a:r>
                  <a:rPr lang="en-US" dirty="0"/>
                  <a:t>No AD support, so not recommended for internal calculations</a:t>
                </a:r>
              </a:p>
              <a:p>
                <a:pPr lvl="2"/>
                <a:r>
                  <a:rPr lang="en-US" dirty="0"/>
                  <a:t>Prefer material properties instead</a:t>
                </a:r>
              </a:p>
              <a:p>
                <a:r>
                  <a:rPr lang="en-US" dirty="0"/>
                  <a:t>Output treats </a:t>
                </a:r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Variables</a:t>
                </a:r>
                <a:r>
                  <a:rPr lang="en-US" dirty="0"/>
                  <a:t> and </a:t>
                </a:r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AuxVariables</a:t>
                </a:r>
                <a:r>
                  <a:rPr lang="en-US" dirty="0"/>
                  <a:t> equally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ICs</a:t>
                </a:r>
                <a:r>
                  <a:rPr lang="en-US" dirty="0"/>
                  <a:t> define initial conditions or initial guess for each variable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344ED-4BC8-E89F-5CAF-0A1051230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253331"/>
                <a:ext cx="10415649" cy="4351338"/>
              </a:xfrm>
              <a:blipFill>
                <a:blip r:embed="rId2"/>
                <a:stretch>
                  <a:fillRect l="-1583" t="-2616" b="-15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3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3E41-060E-48EF-B1C0-27119515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A6B2E-01CD-CE78-0100-FA737BD2A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Various systems add contributions to the residual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Kernels</a:t>
                </a:r>
                <a:r>
                  <a:rPr lang="en-US" dirty="0"/>
                  <a:t> implement </a:t>
                </a:r>
                <a:r>
                  <a:rPr lang="en-US" i="1" dirty="0"/>
                  <a:t>volumetric</a:t>
                </a:r>
                <a:r>
                  <a:rPr lang="en-US" dirty="0"/>
                  <a:t> terms</a:t>
                </a:r>
              </a:p>
              <a:p>
                <a:pPr lvl="1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DGKernels</a:t>
                </a:r>
                <a:r>
                  <a:rPr lang="en-US" dirty="0"/>
                  <a:t> implement terms on </a:t>
                </a:r>
                <a:r>
                  <a:rPr lang="en-US" i="1" dirty="0"/>
                  <a:t>internal sides</a:t>
                </a:r>
              </a:p>
              <a:p>
                <a:pPr lvl="1"/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BCs</a:t>
                </a:r>
                <a:r>
                  <a:rPr lang="en-US" dirty="0"/>
                  <a:t> implement terms </a:t>
                </a:r>
                <a:r>
                  <a:rPr lang="en-US" i="1" dirty="0"/>
                  <a:t>external sides</a:t>
                </a:r>
                <a:endParaRPr lang="en-US" dirty="0"/>
              </a:p>
              <a:p>
                <a:pPr lvl="2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IntegratedBC</a:t>
                </a:r>
                <a:r>
                  <a:rPr lang="en-US" dirty="0"/>
                  <a:t> is the base class for side integral terms</a:t>
                </a:r>
              </a:p>
              <a:p>
                <a:pPr lvl="2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NodalBC</a:t>
                </a:r>
                <a:r>
                  <a:rPr lang="en-US" dirty="0"/>
                  <a:t> is the base class for nodal terms, like </a:t>
                </a:r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DirichletBC</a:t>
                </a:r>
                <a:endParaRPr lang="en-US" dirty="0">
                  <a:solidFill>
                    <a:schemeClr val="accent5"/>
                  </a:solidFill>
                  <a:latin typeface="Monaco" pitchFamily="2" charset="77"/>
                </a:endParaRPr>
              </a:p>
              <a:p>
                <a:pPr lvl="1"/>
                <a:r>
                  <a:rPr lang="en-US" dirty="0" err="1">
                    <a:solidFill>
                      <a:schemeClr val="accent5"/>
                    </a:solidFill>
                    <a:latin typeface="Monaco" pitchFamily="2" charset="77"/>
                  </a:rPr>
                  <a:t>ScalarKernels</a:t>
                </a:r>
                <a:r>
                  <a:rPr lang="en-US" dirty="0"/>
                  <a:t> implement terms for ODEs</a:t>
                </a:r>
              </a:p>
              <a:p>
                <a:pPr lvl="1"/>
                <a:r>
                  <a:rPr lang="en-US" dirty="0"/>
                  <a:t>Others</a:t>
                </a:r>
              </a:p>
              <a:p>
                <a:r>
                  <a:rPr lang="en-US" dirty="0"/>
                  <a:t>Each residual object is associated to a solution variable, which determines which entry of the residual vector to contribute to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A6B2E-01CD-CE78-0100-FA737BD2A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 r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88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6349-9891-3FB8-4C81-914AACF8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F114-2DF4-0A67-5611-199C72C2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Material</a:t>
            </a:r>
            <a:r>
              <a:rPr lang="en-US" dirty="0"/>
              <a:t> creates one or more material properties.</a:t>
            </a:r>
          </a:p>
          <a:p>
            <a:r>
              <a:rPr lang="en-US" dirty="0">
                <a:solidFill>
                  <a:schemeClr val="accent3"/>
                </a:solidFill>
              </a:rPr>
              <a:t>Material properties</a:t>
            </a:r>
            <a:r>
              <a:rPr lang="en-US" dirty="0"/>
              <a:t> are quantities that are computed at each quadrature point.</a:t>
            </a:r>
          </a:p>
          <a:p>
            <a:r>
              <a:rPr lang="en-US" dirty="0"/>
              <a:t>Various systems may then use these material properties.</a:t>
            </a:r>
          </a:p>
          <a:p>
            <a:r>
              <a:rPr lang="en-US" dirty="0"/>
              <a:t>A material property may be AD or non-AD, and consuming objects expect one or the other.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MaterialADConverter</a:t>
            </a:r>
            <a:r>
              <a:rPr lang="en-US" dirty="0"/>
              <a:t> can convert between the two types (note non-AD to AD must be used with care).</a:t>
            </a:r>
          </a:p>
          <a:p>
            <a:r>
              <a:rPr lang="en-US" dirty="0"/>
              <a:t>Similar system: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FunctorMaterials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one or more </a:t>
            </a:r>
            <a:r>
              <a:rPr lang="en-US" dirty="0">
                <a:solidFill>
                  <a:schemeClr val="accent3"/>
                </a:solidFill>
                <a:latin typeface="+mn-lt"/>
              </a:rPr>
              <a:t>functor material properties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>
                <a:latin typeface="+mn-lt"/>
              </a:rPr>
              <a:t>Computed "on-the-fly"</a:t>
            </a:r>
          </a:p>
          <a:p>
            <a:pPr lvl="1"/>
            <a:r>
              <a:rPr lang="en-US" dirty="0">
                <a:latin typeface="+mn-lt"/>
              </a:rPr>
              <a:t>Unlike regular material properties, are </a:t>
            </a:r>
            <a:r>
              <a:rPr lang="en-US" dirty="0">
                <a:solidFill>
                  <a:schemeClr val="accent3"/>
                </a:solidFill>
                <a:latin typeface="+mn-lt"/>
              </a:rPr>
              <a:t>functors</a:t>
            </a:r>
            <a:r>
              <a:rPr lang="en-U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67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159E-FD6F-D809-2BFC-52EF633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0: What is MOOSE?</a:t>
            </a:r>
          </a:p>
        </p:txBody>
      </p:sp>
    </p:spTree>
    <p:extLst>
      <p:ext uri="{BB962C8B-B14F-4D97-AF65-F5344CB8AC3E}">
        <p14:creationId xmlns:p14="http://schemas.microsoft.com/office/powerpoint/2010/main" val="340289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F590-EA13-12E3-BF4A-234138BC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09BF-B6CC-8475-5CC4-F82502F04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executioner determines which kind of problem to solve, like: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Steady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Transient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Eigenvalue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/>
              <a:t>This system has subsystems like: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TimeIntegrator</a:t>
            </a:r>
            <a:r>
              <a:rPr lang="en-US" dirty="0"/>
              <a:t>: For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Transient</a:t>
            </a:r>
            <a:r>
              <a:rPr lang="en-US" dirty="0"/>
              <a:t>: the time integration scheme to use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TimeStepper</a:t>
            </a:r>
            <a:r>
              <a:rPr lang="en-US" dirty="0"/>
              <a:t>: For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Transient</a:t>
            </a:r>
            <a:r>
              <a:rPr lang="en-US" dirty="0"/>
              <a:t>: how to compute time step size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Quadrature</a:t>
            </a:r>
            <a:r>
              <a:rPr lang="en-US" dirty="0"/>
              <a:t>: Rule to use for numerical integrations on elements/sides</a:t>
            </a:r>
          </a:p>
          <a:p>
            <a:r>
              <a:rPr lang="en-US" dirty="0"/>
              <a:t>Also specifies solve parameters (next slide)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0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664B-39CD-130F-29F3-5E0DC25D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84B1-EC3A-C074-2CC9-E203C1F18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type specified in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Executioner</a:t>
            </a:r>
            <a:r>
              <a:rPr lang="en-US" dirty="0"/>
              <a:t> block:</a:t>
            </a:r>
          </a:p>
          <a:p>
            <a:pPr lvl="1"/>
            <a:r>
              <a:rPr lang="en-US" dirty="0"/>
              <a:t>NEWTON</a:t>
            </a:r>
          </a:p>
          <a:p>
            <a:pPr lvl="1"/>
            <a:r>
              <a:rPr lang="en-US" dirty="0"/>
              <a:t>PJFNK</a:t>
            </a:r>
          </a:p>
          <a:p>
            <a:pPr lvl="1"/>
            <a:r>
              <a:rPr lang="en-US" dirty="0"/>
              <a:t>LINEAR</a:t>
            </a:r>
          </a:p>
          <a:p>
            <a:r>
              <a:rPr lang="en-US" dirty="0"/>
              <a:t>Solve parameters like convergence tolerances</a:t>
            </a:r>
          </a:p>
          <a:p>
            <a:r>
              <a:rPr lang="en-US" dirty="0"/>
              <a:t>Steady-state detection for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Transient</a:t>
            </a:r>
          </a:p>
          <a:p>
            <a:r>
              <a:rPr lang="en-US" dirty="0" err="1"/>
              <a:t>PETSc</a:t>
            </a:r>
            <a:r>
              <a:rPr lang="en-US" dirty="0"/>
              <a:t> command-line flags can be supplied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Preconditioning</a:t>
            </a:r>
            <a:r>
              <a:rPr lang="en-US" dirty="0"/>
              <a:t> block can be specified to customize the preconditioning</a:t>
            </a:r>
          </a:p>
        </p:txBody>
      </p:sp>
    </p:spTree>
    <p:extLst>
      <p:ext uri="{BB962C8B-B14F-4D97-AF65-F5344CB8AC3E}">
        <p14:creationId xmlns:p14="http://schemas.microsoft.com/office/powerpoint/2010/main" val="396837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E2E1-ED7F-660A-371A-05DE2397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70FF9-9B41-0D6B-3B99-DF5C85A2B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Monaco" pitchFamily="2" charset="77"/>
                  </a:rPr>
                  <a:t>Functions</a:t>
                </a:r>
                <a:r>
                  <a:rPr lang="en-US" dirty="0"/>
                  <a:t> define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Occasionally there are exceptions that allow for other variables</a:t>
                </a:r>
              </a:p>
              <a:p>
                <a:r>
                  <a:rPr lang="en-US" dirty="0"/>
                  <a:t>These can be used by a objects in a variety of systems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70FF9-9B41-0D6B-3B99-DF5C85A2B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17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3904-2D09-210F-C1D9-BBF7F25B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Postprocessors and </a:t>
            </a:r>
            <a:r>
              <a:rPr lang="en-US" dirty="0" err="1"/>
              <a:t>VectorPostprocessors</a:t>
            </a:r>
            <a:r>
              <a:rPr lang="en-US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C31E-D9B9-33D5-2D85-36BAC7FC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Postprocessors</a:t>
            </a:r>
            <a:r>
              <a:rPr lang="en-US" dirty="0"/>
              <a:t> compute a single, scalar value</a:t>
            </a:r>
          </a:p>
          <a:p>
            <a:pPr lvl="1"/>
            <a:r>
              <a:rPr lang="en-US" dirty="0"/>
              <a:t>Typically used for post-processing</a:t>
            </a:r>
          </a:p>
          <a:p>
            <a:pPr lvl="1"/>
            <a:r>
              <a:rPr lang="en-US" dirty="0"/>
              <a:t>Can be output to CSV files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Sample a quantity at a particular point</a:t>
            </a:r>
          </a:p>
          <a:p>
            <a:pPr lvl="2"/>
            <a:r>
              <a:rPr lang="en-US" dirty="0"/>
              <a:t>Find the max/min/integral/average of a quantity over a block/boundary</a:t>
            </a:r>
          </a:p>
          <a:p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VectorPostprocessors</a:t>
            </a:r>
            <a:r>
              <a:rPr lang="en-US" dirty="0"/>
              <a:t> compute one or multiple vectors of values</a:t>
            </a:r>
          </a:p>
          <a:p>
            <a:pPr lvl="1"/>
            <a:r>
              <a:rPr lang="en-US" dirty="0"/>
              <a:t>Can be output to CSV and XML files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Sample a quantity along a boundary at each node</a:t>
            </a:r>
          </a:p>
        </p:txBody>
      </p:sp>
    </p:spTree>
    <p:extLst>
      <p:ext uri="{BB962C8B-B14F-4D97-AF65-F5344CB8AC3E}">
        <p14:creationId xmlns:p14="http://schemas.microsoft.com/office/powerpoint/2010/main" val="358544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3904-2D09-210F-C1D9-BBF7F25B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C31E-D9B9-33D5-2D85-36BAC7FC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Outputs</a:t>
            </a:r>
            <a:r>
              <a:rPr lang="en-US" dirty="0"/>
              <a:t> specify output, whether to the console or to a file.</a:t>
            </a:r>
          </a:p>
          <a:p>
            <a:r>
              <a:rPr lang="en-US" dirty="0"/>
              <a:t>Common classes: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Console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CSV</a:t>
            </a:r>
          </a:p>
          <a:p>
            <a:pPr lvl="1"/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Exodus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XMLOutput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3652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9369-EC4A-1B14-D024-0F33FE00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UserObjects</a:t>
            </a:r>
            <a:r>
              <a:rPr lang="en-US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E91FA-8E7E-30F0-89FD-40555DAD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system that allows users to define their own operations to perform</a:t>
            </a:r>
          </a:p>
          <a:p>
            <a:r>
              <a:rPr lang="en-US" dirty="0"/>
              <a:t>Other objects can call user-defined interfaces on these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UserObjects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Types: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GeneralUserObject</a:t>
            </a:r>
            <a:r>
              <a:rPr lang="en-US" dirty="0"/>
              <a:t>: does not operate on a mesh entity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ElementUserObject</a:t>
            </a:r>
            <a:r>
              <a:rPr lang="en-US" dirty="0"/>
              <a:t>: operates on each element</a:t>
            </a:r>
          </a:p>
          <a:p>
            <a:pPr lvl="1"/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SideUserObject</a:t>
            </a:r>
            <a:r>
              <a:rPr lang="en-US" dirty="0"/>
              <a:t>: operates on each side</a:t>
            </a:r>
          </a:p>
          <a:p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Postprocessors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VectorPostprocessors</a:t>
            </a:r>
            <a:r>
              <a:rPr lang="en-US" dirty="0"/>
              <a:t> are just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UserObjects</a:t>
            </a:r>
            <a:r>
              <a:rPr lang="en-US" dirty="0"/>
              <a:t> that are responsible for producing certain values</a:t>
            </a:r>
          </a:p>
        </p:txBody>
      </p:sp>
    </p:spTree>
    <p:extLst>
      <p:ext uri="{BB962C8B-B14F-4D97-AF65-F5344CB8AC3E}">
        <p14:creationId xmlns:p14="http://schemas.microsoft.com/office/powerpoint/2010/main" val="1863454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0D0-BF7B-CD61-C46D-47759A22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4: How to write MOOSE code</a:t>
            </a:r>
          </a:p>
        </p:txBody>
      </p:sp>
    </p:spTree>
    <p:extLst>
      <p:ext uri="{BB962C8B-B14F-4D97-AF65-F5344CB8AC3E}">
        <p14:creationId xmlns:p14="http://schemas.microsoft.com/office/powerpoint/2010/main" val="359509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BF5-AAB6-C74E-785E-29C48ED8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186B-8A3A-03C2-F8B9-80FB9CEBF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of C++</a:t>
            </a:r>
          </a:p>
          <a:p>
            <a:pPr lvl="1"/>
            <a:r>
              <a:rPr lang="en-US" dirty="0"/>
              <a:t>Object-Oriented Programming (OOP)</a:t>
            </a:r>
          </a:p>
          <a:p>
            <a:pPr lvl="1"/>
            <a:r>
              <a:rPr lang="en-US" dirty="0"/>
              <a:t>Classes, inheritance</a:t>
            </a:r>
          </a:p>
          <a:p>
            <a:pPr lvl="1"/>
            <a:r>
              <a:rPr lang="en-US" dirty="0"/>
              <a:t>Templates (advanced; may not necessarily need)</a:t>
            </a:r>
          </a:p>
          <a:p>
            <a:r>
              <a:rPr lang="en-US" dirty="0"/>
              <a:t>Knowledge of git</a:t>
            </a:r>
          </a:p>
          <a:p>
            <a:pPr lvl="1"/>
            <a:r>
              <a:rPr lang="en-US" dirty="0"/>
              <a:t>Need to </a:t>
            </a:r>
            <a:r>
              <a:rPr lang="en-US" dirty="0">
                <a:solidFill>
                  <a:schemeClr val="accent3"/>
                </a:solidFill>
              </a:rPr>
              <a:t>fork</a:t>
            </a:r>
            <a:r>
              <a:rPr lang="en-US" dirty="0"/>
              <a:t> MOOSE and/or the "stork" to initiate your repo(s).</a:t>
            </a:r>
          </a:p>
          <a:p>
            <a:pPr lvl="1"/>
            <a:r>
              <a:rPr lang="en-US" dirty="0"/>
              <a:t>Need to </a:t>
            </a:r>
            <a:r>
              <a:rPr lang="en-US" dirty="0">
                <a:solidFill>
                  <a:schemeClr val="accent3"/>
                </a:solidFill>
              </a:rPr>
              <a:t>add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commit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push</a:t>
            </a:r>
            <a:r>
              <a:rPr lang="en-US" dirty="0"/>
              <a:t>, and </a:t>
            </a:r>
            <a:r>
              <a:rPr lang="en-US" dirty="0">
                <a:solidFill>
                  <a:schemeClr val="accent3"/>
                </a:solidFill>
              </a:rPr>
              <a:t>fetch</a:t>
            </a:r>
            <a:r>
              <a:rPr lang="en-US" dirty="0"/>
              <a:t>/</a:t>
            </a:r>
            <a:r>
              <a:rPr lang="en-US" dirty="0">
                <a:solidFill>
                  <a:schemeClr val="accent3"/>
                </a:solidFill>
              </a:rPr>
              <a:t>pull</a:t>
            </a:r>
            <a:r>
              <a:rPr lang="en-US" dirty="0"/>
              <a:t> your changes to repos.</a:t>
            </a:r>
          </a:p>
          <a:p>
            <a:pPr lvl="1"/>
            <a:r>
              <a:rPr lang="en-US" dirty="0"/>
              <a:t>For new applications, MOOSE will be a </a:t>
            </a:r>
            <a:r>
              <a:rPr lang="en-US" dirty="0">
                <a:solidFill>
                  <a:schemeClr val="accent3"/>
                </a:solidFill>
              </a:rPr>
              <a:t>submodule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Collaborative workflows also require knowledge of </a:t>
            </a:r>
            <a:r>
              <a:rPr lang="en-US" dirty="0">
                <a:solidFill>
                  <a:schemeClr val="accent3"/>
                </a:solidFill>
              </a:rPr>
              <a:t>rebase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merge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35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4BF5-AAB6-C74E-785E-29C48ED8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186B-8A3A-03C2-F8B9-80FB9CEBF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318560"/>
            <a:ext cx="10415649" cy="4351338"/>
          </a:xfrm>
        </p:spPr>
        <p:txBody>
          <a:bodyPr/>
          <a:lstStyle/>
          <a:p>
            <a:r>
              <a:rPr lang="en-US" dirty="0"/>
              <a:t>Decide if you want to make a new application or just work with MOOSE.</a:t>
            </a:r>
          </a:p>
          <a:p>
            <a:r>
              <a:rPr lang="en-US" dirty="0"/>
              <a:t>Reasons to make your own application:</a:t>
            </a:r>
          </a:p>
          <a:p>
            <a:pPr lvl="1"/>
            <a:r>
              <a:rPr lang="en-US" dirty="0"/>
              <a:t>Privacy: protect intellectual property or sensitive material</a:t>
            </a:r>
          </a:p>
          <a:p>
            <a:pPr lvl="1"/>
            <a:r>
              <a:rPr lang="en-US" dirty="0"/>
              <a:t>Freedom of software development; don't need to follow NQA-1 for example.</a:t>
            </a:r>
          </a:p>
          <a:p>
            <a:r>
              <a:rPr lang="en-US" dirty="0"/>
              <a:t>Reasons to contribute to MOOSE:</a:t>
            </a:r>
          </a:p>
          <a:p>
            <a:pPr lvl="1"/>
            <a:r>
              <a:rPr lang="en-US" dirty="0"/>
              <a:t>Others can take advantage of your work (and cite it).</a:t>
            </a:r>
          </a:p>
          <a:p>
            <a:pPr lvl="1"/>
            <a:r>
              <a:rPr lang="en-US" dirty="0"/>
              <a:t>May be more convenient than making your own application.</a:t>
            </a:r>
          </a:p>
          <a:p>
            <a:r>
              <a:rPr lang="en-US" dirty="0"/>
              <a:t>If making your own application:</a:t>
            </a:r>
          </a:p>
          <a:p>
            <a:pPr lvl="1"/>
            <a:r>
              <a:rPr lang="en-US" dirty="0"/>
              <a:t>You must run the "stork" script to initialize your new repo: </a:t>
            </a:r>
            <a:r>
              <a:rPr lang="en-US" dirty="0">
                <a:hlinkClick r:id="rId2"/>
              </a:rPr>
              <a:t>https://mooseframework.inl.gov/getting_started/new_users.html</a:t>
            </a:r>
            <a:r>
              <a:rPr lang="en-US" dirty="0"/>
              <a:t> </a:t>
            </a:r>
          </a:p>
          <a:p>
            <a:r>
              <a:rPr lang="en-US" dirty="0"/>
              <a:t>If not making your own application, you should simply fork MOOSE: </a:t>
            </a:r>
            <a:r>
              <a:rPr lang="en-US" dirty="0">
                <a:hlinkClick r:id="rId3"/>
              </a:rPr>
              <a:t>https://mooseframework.inl.gov/framework/contributing.html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47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DEE4-165C-93F7-B30D-D188BC63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BAA-77FE-860D-9A3B-82EEA1F26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Diffusion</a:t>
            </a:r>
            <a:r>
              <a:rPr lang="en-US" dirty="0"/>
              <a:t> kernel. The base class is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Kernel</a:t>
            </a:r>
            <a:r>
              <a:rPr lang="en-US" dirty="0"/>
              <a:t>.</a:t>
            </a:r>
          </a:p>
          <a:p>
            <a:r>
              <a:rPr lang="en-US" dirty="0"/>
              <a:t>Header file located at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framework/include/kernels/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Diffusion.h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Source file located at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framework/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src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/kernels/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Diffusion.C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We must override the method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Real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computeQpResidual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()</a:t>
            </a:r>
            <a:r>
              <a:rPr lang="en-US" dirty="0"/>
              <a:t> and optionally can override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Real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computeQpJacobian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()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correspond to the residual and Jacobian matrix evaluations at a quadrature point.</a:t>
            </a:r>
          </a:p>
          <a:p>
            <a:r>
              <a:rPr lang="en-US" dirty="0">
                <a:solidFill>
                  <a:schemeClr val="accent1"/>
                </a:solidFill>
              </a:rPr>
              <a:t>Exercise: View the above files and discuss each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0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13C1-1E2D-70E9-566A-0031B343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MOOSE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133E0-9DD3-579F-D9DE-24EA2AC0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739901"/>
            <a:ext cx="5492466" cy="4351338"/>
          </a:xfrm>
        </p:spPr>
        <p:txBody>
          <a:bodyPr/>
          <a:lstStyle/>
          <a:p>
            <a:r>
              <a:rPr lang="en-US" dirty="0">
                <a:solidFill>
                  <a:srgbClr val="07519E"/>
                </a:solidFill>
                <a:latin typeface="+mn-lt"/>
              </a:rPr>
              <a:t>Open-source, massively parallelizable, finite element framework written in C++, focusing on </a:t>
            </a:r>
            <a:r>
              <a:rPr lang="en-US" dirty="0" err="1">
                <a:solidFill>
                  <a:srgbClr val="07519E"/>
                </a:solidFill>
                <a:latin typeface="+mn-lt"/>
              </a:rPr>
              <a:t>multiphysics</a:t>
            </a:r>
            <a:r>
              <a:rPr lang="en-US" dirty="0">
                <a:solidFill>
                  <a:srgbClr val="07519E"/>
                </a:solidFill>
                <a:latin typeface="+mn-lt"/>
              </a:rPr>
              <a:t> coupling</a:t>
            </a:r>
          </a:p>
          <a:p>
            <a:r>
              <a:rPr lang="en-US" b="0" i="0" dirty="0">
                <a:solidFill>
                  <a:srgbClr val="07519E"/>
                </a:solidFill>
                <a:effectLst/>
                <a:latin typeface="+mn-lt"/>
              </a:rPr>
              <a:t>Started in 2008, open-sourced and received R&amp;D 100 in 2014</a:t>
            </a:r>
          </a:p>
          <a:p>
            <a:r>
              <a:rPr lang="en-US" dirty="0">
                <a:solidFill>
                  <a:srgbClr val="07519E"/>
                </a:solidFill>
                <a:latin typeface="+mn-lt"/>
              </a:rPr>
              <a:t>NQA-1 compliant</a:t>
            </a:r>
          </a:p>
          <a:p>
            <a:r>
              <a:rPr lang="en-US" dirty="0">
                <a:solidFill>
                  <a:srgbClr val="07519E"/>
                </a:solidFill>
                <a:latin typeface="+mn-lt"/>
              </a:rPr>
              <a:t>Some numbers:</a:t>
            </a:r>
          </a:p>
          <a:p>
            <a:pPr lvl="1"/>
            <a:r>
              <a:rPr lang="en-US" dirty="0">
                <a:solidFill>
                  <a:srgbClr val="07519E"/>
                </a:solidFill>
                <a:latin typeface="+mn-lt"/>
              </a:rPr>
              <a:t>208+ contributors</a:t>
            </a:r>
          </a:p>
          <a:p>
            <a:pPr lvl="1"/>
            <a:r>
              <a:rPr lang="en-US" dirty="0">
                <a:solidFill>
                  <a:srgbClr val="07519E"/>
                </a:solidFill>
                <a:latin typeface="+mn-lt"/>
              </a:rPr>
              <a:t>46,000+ commits</a:t>
            </a:r>
          </a:p>
          <a:p>
            <a:pPr lvl="1"/>
            <a:r>
              <a:rPr lang="en-US" dirty="0">
                <a:solidFill>
                  <a:srgbClr val="07519E"/>
                </a:solidFill>
                <a:latin typeface="+mn-lt"/>
              </a:rPr>
              <a:t>5000+ unique visitors per month</a:t>
            </a:r>
          </a:p>
          <a:p>
            <a:pPr lvl="1"/>
            <a:r>
              <a:rPr lang="en-US" dirty="0">
                <a:solidFill>
                  <a:srgbClr val="07519E"/>
                </a:solidFill>
                <a:latin typeface="+mn-lt"/>
              </a:rPr>
              <a:t>2000+ citations for MOOSE papers</a:t>
            </a:r>
          </a:p>
          <a:p>
            <a:pPr lvl="1"/>
            <a:r>
              <a:rPr lang="en-US" dirty="0">
                <a:solidFill>
                  <a:srgbClr val="07519E"/>
                </a:solidFill>
                <a:latin typeface="+mn-lt"/>
              </a:rPr>
              <a:t>70M+ tests per week</a:t>
            </a:r>
          </a:p>
          <a:p>
            <a:endParaRPr lang="en-US" dirty="0">
              <a:solidFill>
                <a:srgbClr val="07519E"/>
              </a:solidFill>
              <a:latin typeface="+mn-lt"/>
            </a:endParaRPr>
          </a:p>
          <a:p>
            <a:endParaRPr lang="en-US" b="0" i="0" dirty="0">
              <a:solidFill>
                <a:srgbClr val="07519E"/>
              </a:solidFill>
              <a:effectLst/>
              <a:latin typeface="+mn-lt"/>
            </a:endParaRPr>
          </a:p>
          <a:p>
            <a:endParaRPr lang="en-US" b="0" i="0" dirty="0">
              <a:solidFill>
                <a:srgbClr val="07519E"/>
              </a:solidFill>
              <a:effectLst/>
              <a:latin typeface="+mn-lt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5C09A-F474-CC7D-9092-E23AF5090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24" y="2507855"/>
            <a:ext cx="1246587" cy="12293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300209-F27E-606C-14BC-303E2F09D04C}"/>
              </a:ext>
            </a:extLst>
          </p:cNvPr>
          <p:cNvGrpSpPr/>
          <p:nvPr/>
        </p:nvGrpSpPr>
        <p:grpSpPr>
          <a:xfrm>
            <a:off x="5989041" y="945179"/>
            <a:ext cx="5786344" cy="5076598"/>
            <a:chOff x="1949414" y="956019"/>
            <a:chExt cx="8518959" cy="6964074"/>
          </a:xfrm>
        </p:grpSpPr>
        <p:pic>
          <p:nvPicPr>
            <p:cNvPr id="7" name="Picture 6" descr="ap1000_rattlesnake_relap_trans_small.png">
              <a:extLst>
                <a:ext uri="{FF2B5EF4-FFF2-40B4-BE49-F238E27FC236}">
                  <a16:creationId xmlns:a16="http://schemas.microsoft.com/office/drawing/2014/main" id="{AFABD039-ADEB-6254-1539-C2BDD2B3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178" y="2482954"/>
              <a:ext cx="6583824" cy="5437139"/>
            </a:xfrm>
            <a:prstGeom prst="rect">
              <a:avLst/>
            </a:prstGeom>
            <a:effectLst>
              <a:outerShdw blurRad="1524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8" name="Picture 7" descr="moose.png">
              <a:extLst>
                <a:ext uri="{FF2B5EF4-FFF2-40B4-BE49-F238E27FC236}">
                  <a16:creationId xmlns:a16="http://schemas.microsoft.com/office/drawing/2014/main" id="{F15A12B3-90BC-D9B4-9FAF-0FECB6596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496" y="1880164"/>
              <a:ext cx="4053570" cy="1334935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67749B-1D32-DBE4-8962-52641ADA00B6}"/>
                </a:ext>
              </a:extLst>
            </p:cNvPr>
            <p:cNvGrpSpPr/>
            <p:nvPr/>
          </p:nvGrpSpPr>
          <p:grpSpPr>
            <a:xfrm>
              <a:off x="1949414" y="1342087"/>
              <a:ext cx="2049530" cy="448056"/>
              <a:chOff x="159808" y="745356"/>
              <a:chExt cx="2049530" cy="44805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DA5CB6-C8A6-F784-EABE-68FB65AC1273}"/>
                  </a:ext>
                </a:extLst>
              </p:cNvPr>
              <p:cNvSpPr/>
              <p:nvPr/>
            </p:nvSpPr>
            <p:spPr>
              <a:xfrm>
                <a:off x="159808" y="745356"/>
                <a:ext cx="2049530" cy="448056"/>
              </a:xfrm>
              <a:prstGeom prst="roundRect">
                <a:avLst/>
              </a:prstGeom>
              <a:blipFill rotWithShape="1">
                <a:blip r:embed="rId5">
                  <a:alphaModFix amt="35000"/>
                </a:blip>
                <a:srcRect/>
                <a:stretch>
                  <a:fillRect l="-6661" t="-14337" r="-6661" b="-46887"/>
                </a:stretch>
              </a:blip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6464BF9F-5C4F-F423-C5BA-EA90EBA6F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-40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559" y="841368"/>
                <a:ext cx="1849120" cy="256032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21CD52-35DA-4F82-081E-DC0404ED2A23}"/>
                </a:ext>
              </a:extLst>
            </p:cNvPr>
            <p:cNvGrpSpPr/>
            <p:nvPr/>
          </p:nvGrpSpPr>
          <p:grpSpPr>
            <a:xfrm>
              <a:off x="4723581" y="956019"/>
              <a:ext cx="2504706" cy="448056"/>
              <a:chOff x="3267439" y="91440"/>
              <a:chExt cx="2504706" cy="448056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D684320-EA60-4FCA-72E2-A8C99AA78FB4}"/>
                  </a:ext>
                </a:extLst>
              </p:cNvPr>
              <p:cNvSpPr/>
              <p:nvPr/>
            </p:nvSpPr>
            <p:spPr>
              <a:xfrm>
                <a:off x="3267439" y="91440"/>
                <a:ext cx="2504706" cy="448056"/>
              </a:xfrm>
              <a:prstGeom prst="roundRect">
                <a:avLst/>
              </a:prstGeom>
              <a:blipFill rotWithShape="1">
                <a:blip r:embed="rId7">
                  <a:alphaModFix amt="35000"/>
                </a:blip>
                <a:srcRect/>
                <a:stretch>
                  <a:fillRect t="-9666" b="-51558"/>
                </a:stretch>
              </a:blip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18" name="Picture 17" descr="latex-image-1.pdf">
                <a:extLst>
                  <a:ext uri="{FF2B5EF4-FFF2-40B4-BE49-F238E27FC236}">
                    <a16:creationId xmlns:a16="http://schemas.microsoft.com/office/drawing/2014/main" id="{DDD6338C-0A91-0266-6838-38F194225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-40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0252" y="202837"/>
                <a:ext cx="2251461" cy="25016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94555-6082-6BAB-A011-201D88CFBE01}"/>
                </a:ext>
              </a:extLst>
            </p:cNvPr>
            <p:cNvGrpSpPr/>
            <p:nvPr/>
          </p:nvGrpSpPr>
          <p:grpSpPr>
            <a:xfrm>
              <a:off x="7903019" y="1244639"/>
              <a:ext cx="2565354" cy="813049"/>
              <a:chOff x="6455327" y="1582319"/>
              <a:chExt cx="2565354" cy="813049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8482E40-BB1D-BD82-EA34-545794DF2124}"/>
                  </a:ext>
                </a:extLst>
              </p:cNvPr>
              <p:cNvSpPr/>
              <p:nvPr/>
            </p:nvSpPr>
            <p:spPr>
              <a:xfrm>
                <a:off x="6455327" y="1582319"/>
                <a:ext cx="2565354" cy="813049"/>
              </a:xfrm>
              <a:prstGeom prst="roundRect">
                <a:avLst/>
              </a:prstGeom>
              <a:blipFill rotWithShape="1">
                <a:blip r:embed="rId9">
                  <a:alphaModFix amt="35000"/>
                </a:blip>
                <a:srcRect/>
                <a:stretch>
                  <a:fillRect t="-816" b="-40000"/>
                </a:stretch>
              </a:blip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schemeClr val="tx1"/>
                  </a:solidFill>
                  <a:latin typeface="Calibri"/>
                </a:endParaRP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3287F7A4-F0C4-A285-3A1C-F18D09B06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6206" y="1652415"/>
                <a:ext cx="2341536" cy="664017"/>
              </a:xfrm>
              <a:prstGeom prst="rect">
                <a:avLst/>
              </a:prstGeom>
            </p:spPr>
          </p:pic>
        </p:grp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0175E3F2-572C-03DD-AB14-F5CA1A80F108}"/>
                </a:ext>
              </a:extLst>
            </p:cNvPr>
            <p:cNvSpPr/>
            <p:nvPr/>
          </p:nvSpPr>
          <p:spPr>
            <a:xfrm flipV="1">
              <a:off x="2895044" y="1790143"/>
              <a:ext cx="1035408" cy="738831"/>
            </a:xfrm>
            <a:prstGeom prst="bentArrow">
              <a:avLst>
                <a:gd name="adj1" fmla="val 6990"/>
                <a:gd name="adj2" fmla="val 10902"/>
                <a:gd name="adj3" fmla="val 20541"/>
                <a:gd name="adj4" fmla="val 38248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>
              <a:outerShdw blurRad="40000" dist="635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402B9850-47ED-93EE-7F9A-7D55083233DF}"/>
                </a:ext>
              </a:extLst>
            </p:cNvPr>
            <p:cNvSpPr/>
            <p:nvPr/>
          </p:nvSpPr>
          <p:spPr>
            <a:xfrm flipH="1" flipV="1">
              <a:off x="7903019" y="2057686"/>
              <a:ext cx="1338977" cy="460325"/>
            </a:xfrm>
            <a:prstGeom prst="bentArrow">
              <a:avLst>
                <a:gd name="adj1" fmla="val 14550"/>
                <a:gd name="adj2" fmla="val 16319"/>
                <a:gd name="adj3" fmla="val 34905"/>
                <a:gd name="adj4" fmla="val 59578"/>
              </a:avLst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>
              <a:outerShdw blurRad="40000" dist="635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BCBB35-CC2B-41FA-B923-3C78DDFEE9C4}"/>
                </a:ext>
              </a:extLst>
            </p:cNvPr>
            <p:cNvCxnSpPr>
              <a:cxnSpLocks/>
              <a:stCxn id="17" idx="2"/>
            </p:cNvCxnSpPr>
            <p:nvPr/>
          </p:nvCxnSpPr>
          <p:spPr bwMode="auto">
            <a:xfrm>
              <a:off x="5975934" y="1404075"/>
              <a:ext cx="0" cy="653612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467202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B37A-5FAD-A797-43BB-DD8181DB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450AA-6EED-0163-9D86-B9DD4209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Kernel: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Diffusion</a:t>
            </a:r>
          </a:p>
          <a:p>
            <a:r>
              <a:rPr lang="en-US" dirty="0"/>
              <a:t>BC: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NeumannBC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Postprocessor: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ElementIntegralPostprocessor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 err="1"/>
              <a:t>AuxKernel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FunctionAux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IC: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RandomIC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Material: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GenericFunctionMaterial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 err="1"/>
              <a:t>FunctorMaterial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GenericFunctorMaterial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/>
              <a:t>Function: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LinearCombinationFunction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r>
              <a:rPr lang="en-US" dirty="0" err="1"/>
              <a:t>VectorPostprocessor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SideValueSampler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9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159E-FD6F-D809-2BFC-52EF633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How to learn more MOOSE</a:t>
            </a:r>
          </a:p>
        </p:txBody>
      </p:sp>
    </p:spTree>
    <p:extLst>
      <p:ext uri="{BB962C8B-B14F-4D97-AF65-F5344CB8AC3E}">
        <p14:creationId xmlns:p14="http://schemas.microsoft.com/office/powerpoint/2010/main" val="224339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A80E-8BE3-65A8-0733-D9DE6B21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4871-60EE-DC98-979B-48CCE9D7D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Located at </a:t>
            </a:r>
            <a:r>
              <a:rPr lang="en-US" dirty="0">
                <a:hlinkClick r:id="rId2"/>
              </a:rPr>
              <a:t>https://mooseframework.inl.gov/index.html</a:t>
            </a:r>
            <a:r>
              <a:rPr lang="en-US" dirty="0"/>
              <a:t> </a:t>
            </a:r>
          </a:p>
          <a:p>
            <a:r>
              <a:rPr lang="en-US" dirty="0"/>
              <a:t>Highlights:</a:t>
            </a:r>
          </a:p>
          <a:p>
            <a:pPr lvl="1"/>
            <a:r>
              <a:rPr lang="en-US" dirty="0"/>
              <a:t>Installation instructions: </a:t>
            </a:r>
            <a:r>
              <a:rPr lang="en-US" dirty="0">
                <a:hlinkClick r:id="rId3"/>
              </a:rPr>
              <a:t>https://mooseframework.inl.gov/getting_started/installation/index.html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Examples and tutorials: </a:t>
            </a:r>
            <a:r>
              <a:rPr lang="en-US" dirty="0">
                <a:hlinkClick r:id="rId4"/>
              </a:rPr>
              <a:t>https://mooseframework.inl.gov/getting_started/examples_and_tutorials/index.html</a:t>
            </a:r>
            <a:endParaRPr lang="en-US" dirty="0"/>
          </a:p>
          <a:p>
            <a:pPr lvl="1"/>
            <a:r>
              <a:rPr lang="en-US" dirty="0"/>
              <a:t>Upcoming trainings and recordings of past trainings: </a:t>
            </a:r>
            <a:r>
              <a:rPr lang="en-US" dirty="0">
                <a:hlinkClick r:id="rId5"/>
              </a:rPr>
              <a:t>https://mooseframework.inl.gov/training/index.html</a:t>
            </a:r>
            <a:endParaRPr lang="en-US" dirty="0"/>
          </a:p>
          <a:p>
            <a:pPr lvl="1"/>
            <a:r>
              <a:rPr lang="en-US" dirty="0"/>
              <a:t>Help forum: </a:t>
            </a:r>
            <a:r>
              <a:rPr lang="en-US" dirty="0">
                <a:hlinkClick r:id="rId6"/>
              </a:rPr>
              <a:t>https://github.com/idaholab/moose/discussions</a:t>
            </a:r>
            <a:endParaRPr lang="en-US" dirty="0"/>
          </a:p>
          <a:p>
            <a:pPr lvl="1"/>
            <a:r>
              <a:rPr lang="en-US" dirty="0"/>
              <a:t>Documentation: </a:t>
            </a:r>
            <a:r>
              <a:rPr lang="en-US" dirty="0">
                <a:hlinkClick r:id="rId7"/>
              </a:rPr>
              <a:t>https://mooseframework.inl.gov/syntax/index.html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39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2F51-2694-6EEB-A793-69B77C8E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9B0B-ED47-7735-2B88-DE40FE0F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Nuclear Computational Resource Center (NCRC): </a:t>
            </a:r>
            <a:r>
              <a:rPr lang="en-US" dirty="0">
                <a:hlinkClick r:id="rId2"/>
              </a:rPr>
              <a:t>https://inl.gov/ncrc/</a:t>
            </a:r>
            <a:endParaRPr lang="en-US" dirty="0"/>
          </a:p>
          <a:p>
            <a:pPr lvl="1"/>
            <a:r>
              <a:rPr lang="en-US" dirty="0"/>
              <a:t>Distributes a variety of codes from INL (mostly MOOSE-based)</a:t>
            </a:r>
          </a:p>
          <a:p>
            <a:pPr lvl="1"/>
            <a:r>
              <a:rPr lang="en-US" dirty="0"/>
              <a:t>More info: </a:t>
            </a:r>
            <a:r>
              <a:rPr lang="en-US" dirty="0">
                <a:hlinkClick r:id="rId3"/>
              </a:rPr>
              <a:t>https://mooseframework.inl.gov/help/inl/applications.html</a:t>
            </a:r>
            <a:endParaRPr lang="en-US" dirty="0"/>
          </a:p>
          <a:p>
            <a:r>
              <a:rPr lang="en-US" dirty="0"/>
              <a:t>The Virtual Test Bed (VTB): </a:t>
            </a:r>
            <a:r>
              <a:rPr lang="en-US" dirty="0">
                <a:hlinkClick r:id="rId4"/>
              </a:rPr>
              <a:t>https://mooseframework.inl.gov/virtual_test_bed/</a:t>
            </a:r>
            <a:endParaRPr lang="en-US" dirty="0"/>
          </a:p>
          <a:p>
            <a:pPr lvl="1"/>
            <a:r>
              <a:rPr lang="en-US" dirty="0"/>
              <a:t>Provides a variety of documented examples of various reactors modeled using </a:t>
            </a:r>
            <a:r>
              <a:rPr lang="en-US"/>
              <a:t>MOOSE-based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8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86FE-0C22-C6EB-B4FD-5D3641AB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Capabilities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EAF0-F005-11FC-DEB7-7909199A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402418"/>
            <a:ext cx="5085667" cy="4292704"/>
          </a:xfrm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Continuous and Discontinuous </a:t>
            </a:r>
            <a:r>
              <a:rPr lang="en-US" sz="1800" dirty="0" err="1">
                <a:effectLst/>
                <a:latin typeface="+mn-lt"/>
              </a:rPr>
              <a:t>Galerkin</a:t>
            </a:r>
            <a:r>
              <a:rPr lang="en-US" sz="1800" dirty="0">
                <a:effectLst/>
                <a:latin typeface="+mn-lt"/>
              </a:rPr>
              <a:t> Finite Element Method (FEM), Finite Volume (FV)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Multiphysics, multiscale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Explicit or implicit time integration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Automatic differentiation (AD)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Unstructured mesh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Higher-order geometry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Mesh adaptivity (refinement and coarsening)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Massively parallel (MPI and threads)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User code agnostic of dimension, parallelism, shape functions, etc.</a:t>
            </a:r>
          </a:p>
          <a:p>
            <a:pPr fontAlgn="base">
              <a:lnSpc>
                <a:spcPct val="100000"/>
              </a:lnSpc>
            </a:pPr>
            <a:r>
              <a:rPr lang="en-US" sz="1800" dirty="0">
                <a:effectLst/>
                <a:latin typeface="+mn-lt"/>
              </a:rPr>
              <a:t>OS: Mac, Linux, or Windows (WSL)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56E44D-DA28-A254-F823-77348672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4294"/>
            <a:ext cx="6046407" cy="417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32B11-B364-3961-52BF-51C386EA3DDC}"/>
              </a:ext>
            </a:extLst>
          </p:cNvPr>
          <p:cNvSpPr txBox="1"/>
          <p:nvPr/>
        </p:nvSpPr>
        <p:spPr>
          <a:xfrm>
            <a:off x="7789794" y="1139772"/>
            <a:ext cx="4504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800" b="1" i="0" dirty="0">
                <a:solidFill>
                  <a:srgbClr val="07519E"/>
                </a:solidFill>
                <a:effectLst/>
                <a:latin typeface="+mj-lt"/>
              </a:rPr>
              <a:t>Object-oriented, pluggable system</a:t>
            </a:r>
          </a:p>
        </p:txBody>
      </p:sp>
    </p:spTree>
    <p:extLst>
      <p:ext uri="{BB962C8B-B14F-4D97-AF65-F5344CB8AC3E}">
        <p14:creationId xmlns:p14="http://schemas.microsoft.com/office/powerpoint/2010/main" val="324189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0903-EAC7-30AD-EB6E-27732A53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Some INL Nuclear </a:t>
            </a:r>
            <a:r>
              <a:rPr lang="en-US" dirty="0"/>
              <a:t>A</a:t>
            </a:r>
            <a:r>
              <a:rPr lang="en-US" sz="2800" dirty="0"/>
              <a:t>pplications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335DFE-4838-25DF-115A-0994D9728301}"/>
              </a:ext>
            </a:extLst>
          </p:cNvPr>
          <p:cNvGrpSpPr/>
          <p:nvPr/>
        </p:nvGrpSpPr>
        <p:grpSpPr>
          <a:xfrm>
            <a:off x="7040" y="1243965"/>
            <a:ext cx="11703302" cy="5228795"/>
            <a:chOff x="206735" y="1243965"/>
            <a:chExt cx="11703302" cy="5228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D9623B-C1C4-31ED-DB85-43F557F8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44385" y="4686872"/>
              <a:ext cx="2465652" cy="13869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284968-D7EF-33BE-4912-4F60A1FBA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100"/>
                </a:clrFrom>
                <a:clrTo>
                  <a:srgbClr val="000100">
                    <a:alpha val="0"/>
                  </a:srgbClr>
                </a:clrTo>
              </a:clrChange>
            </a:blip>
            <a:srcRect l="14195" t="12425" r="4679" b="22475"/>
            <a:stretch/>
          </p:blipFill>
          <p:spPr>
            <a:xfrm>
              <a:off x="6788439" y="4395482"/>
              <a:ext cx="1867850" cy="2035035"/>
            </a:xfrm>
            <a:prstGeom prst="rect">
              <a:avLst/>
            </a:prstGeom>
          </p:spPr>
        </p:pic>
        <p:pic>
          <p:nvPicPr>
            <p:cNvPr id="6" name="Picture 7" descr="mesh2.png">
              <a:extLst>
                <a:ext uri="{FF2B5EF4-FFF2-40B4-BE49-F238E27FC236}">
                  <a16:creationId xmlns:a16="http://schemas.microsoft.com/office/drawing/2014/main" id="{B74A4F97-6372-0784-56FE-1F2D8E94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2548" y="1957378"/>
              <a:ext cx="1927444" cy="188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marmot_1179x1179.png">
              <a:extLst>
                <a:ext uri="{FF2B5EF4-FFF2-40B4-BE49-F238E27FC236}">
                  <a16:creationId xmlns:a16="http://schemas.microsoft.com/office/drawing/2014/main" id="{7AA9C847-9549-416E-33F6-48165068F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2414" y="1858170"/>
              <a:ext cx="1975221" cy="1975221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E95A36-423C-E7D8-3D9A-2F3ADDE76857}"/>
                </a:ext>
              </a:extLst>
            </p:cNvPr>
            <p:cNvSpPr txBox="1"/>
            <p:nvPr/>
          </p:nvSpPr>
          <p:spPr>
            <a:xfrm>
              <a:off x="1219704" y="1278236"/>
              <a:ext cx="1319592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MOOSE</a:t>
              </a:r>
            </a:p>
            <a:p>
              <a:pPr algn="ctr"/>
              <a:r>
                <a:rPr lang="en-US" sz="1200" dirty="0"/>
                <a:t>HPC Framework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902A5F-14C5-E6A8-8F81-766DBFADFB39}"/>
                </a:ext>
              </a:extLst>
            </p:cNvPr>
            <p:cNvSpPr txBox="1"/>
            <p:nvPr/>
          </p:nvSpPr>
          <p:spPr>
            <a:xfrm>
              <a:off x="4059610" y="1243965"/>
              <a:ext cx="1582486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Marmot</a:t>
              </a:r>
            </a:p>
            <a:p>
              <a:pPr algn="ctr"/>
              <a:r>
                <a:rPr lang="en-US" sz="1200" dirty="0"/>
                <a:t>Mesoscale Materials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89D079-D0A9-B851-5086-3C122DA5625F}"/>
                </a:ext>
              </a:extLst>
            </p:cNvPr>
            <p:cNvSpPr txBox="1"/>
            <p:nvPr/>
          </p:nvSpPr>
          <p:spPr>
            <a:xfrm>
              <a:off x="9813991" y="1243965"/>
              <a:ext cx="1840568" cy="64633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Grizzly</a:t>
              </a:r>
            </a:p>
            <a:p>
              <a:pPr algn="ctr"/>
              <a:r>
                <a:rPr lang="en-US" sz="1200" dirty="0"/>
                <a:t>Structural Mechanics for</a:t>
              </a:r>
            </a:p>
            <a:p>
              <a:pPr algn="ctr"/>
              <a:r>
                <a:rPr lang="en-US" sz="1200" dirty="0"/>
                <a:t>Component Aging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35463E-AEB5-B1DF-1FD5-B336BE1A8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840" r="11840"/>
            <a:stretch/>
          </p:blipFill>
          <p:spPr>
            <a:xfrm flipH="1">
              <a:off x="3509668" y="3051181"/>
              <a:ext cx="867519" cy="811913"/>
            </a:xfrm>
            <a:prstGeom prst="rect">
              <a:avLst/>
            </a:prstGeom>
            <a:ln w="19050" cmpd="sng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BDE9DA-8686-D3DC-7E5F-B786DAE3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078470" y="3092006"/>
              <a:ext cx="1097943" cy="784244"/>
            </a:xfrm>
            <a:prstGeom prst="rect">
              <a:avLst/>
            </a:prstGeom>
            <a:ln w="19050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667610-2F42-3C6E-1B5E-2615808C5CE2}"/>
                </a:ext>
              </a:extLst>
            </p:cNvPr>
            <p:cNvSpPr txBox="1"/>
            <p:nvPr/>
          </p:nvSpPr>
          <p:spPr>
            <a:xfrm>
              <a:off x="6736797" y="1243965"/>
              <a:ext cx="1975221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Bison</a:t>
              </a:r>
            </a:p>
            <a:p>
              <a:pPr algn="ctr"/>
              <a:r>
                <a:rPr lang="en-US" sz="1200" dirty="0"/>
                <a:t>Nuclear Fuel Performance</a:t>
              </a:r>
            </a:p>
          </p:txBody>
        </p:sp>
        <p:pic>
          <p:nvPicPr>
            <p:cNvPr id="17" name="Picture 19" descr="pellettemp_cladmises_westpower_MPS.png">
              <a:extLst>
                <a:ext uri="{FF2B5EF4-FFF2-40B4-BE49-F238E27FC236}">
                  <a16:creationId xmlns:a16="http://schemas.microsoft.com/office/drawing/2014/main" id="{D7F06CF0-5641-0B25-D546-562C8CC8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744" y="1756691"/>
              <a:ext cx="2868462" cy="1613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CBCBCB3-CAA7-57A9-DA13-81243C6F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114509" y="3085932"/>
              <a:ext cx="1229872" cy="790631"/>
            </a:xfrm>
            <a:prstGeom prst="rect">
              <a:avLst/>
            </a:prstGeom>
            <a:ln w="19050" cmpd="sng">
              <a:solidFill>
                <a:schemeClr val="bg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1989A31C-2205-4131-974E-BFD4834BC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0" t="14414" r="63700" b="15156"/>
            <a:stretch/>
          </p:blipFill>
          <p:spPr>
            <a:xfrm flipH="1">
              <a:off x="4185533" y="4124162"/>
              <a:ext cx="1330640" cy="22177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40832-2EBC-C741-AE4C-8B8856F32092}"/>
                </a:ext>
              </a:extLst>
            </p:cNvPr>
            <p:cNvSpPr txBox="1"/>
            <p:nvPr/>
          </p:nvSpPr>
          <p:spPr>
            <a:xfrm>
              <a:off x="4061323" y="4035668"/>
              <a:ext cx="1625766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Pronghorn</a:t>
              </a:r>
            </a:p>
            <a:p>
              <a:pPr algn="ctr"/>
              <a:r>
                <a:rPr lang="en-US" sz="1200" dirty="0"/>
                <a:t>Porous Medium Flow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9BC9A1-F075-DC7C-3698-3082BE461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62" r="62"/>
            <a:stretch/>
          </p:blipFill>
          <p:spPr>
            <a:xfrm>
              <a:off x="3320707" y="5580029"/>
              <a:ext cx="1080957" cy="850373"/>
            </a:xfrm>
            <a:prstGeom prst="rect">
              <a:avLst/>
            </a:prstGeom>
            <a:ln w="19050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E633AE28-8F58-68BD-3484-F6F1EF42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 bwMode="auto">
            <a:xfrm>
              <a:off x="6105675" y="5597962"/>
              <a:ext cx="1140308" cy="81450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0"/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C79143-10C2-9DE4-F951-70809E66EA19}"/>
                </a:ext>
              </a:extLst>
            </p:cNvPr>
            <p:cNvSpPr txBox="1"/>
            <p:nvPr/>
          </p:nvSpPr>
          <p:spPr>
            <a:xfrm>
              <a:off x="6923106" y="4035667"/>
              <a:ext cx="1598516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Sockeye</a:t>
              </a:r>
            </a:p>
            <a:p>
              <a:pPr algn="ctr"/>
              <a:r>
                <a:rPr lang="en-US" sz="1200" dirty="0"/>
                <a:t>Heat pipe Simulation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62B081-2C39-AC65-5051-50B599E51496}"/>
                </a:ext>
              </a:extLst>
            </p:cNvPr>
            <p:cNvSpPr txBox="1"/>
            <p:nvPr/>
          </p:nvSpPr>
          <p:spPr>
            <a:xfrm>
              <a:off x="9785862" y="3943333"/>
              <a:ext cx="1787669" cy="64633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RELAP-7</a:t>
              </a:r>
            </a:p>
            <a:p>
              <a:pPr algn="ctr"/>
              <a:r>
                <a:rPr lang="en-US" sz="1200" dirty="0"/>
                <a:t>Multiscale Multiphysics </a:t>
              </a:r>
            </a:p>
            <a:p>
              <a:pPr algn="ctr"/>
              <a:r>
                <a:rPr lang="en-US" sz="1200" dirty="0"/>
                <a:t>Systems Analysis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AD4A1A-DE95-B569-DFF6-273DC8ED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8887714" y="5598915"/>
              <a:ext cx="1140309" cy="81450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E107584-3594-1BFF-CFA6-935394A2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206735" y="3187336"/>
              <a:ext cx="999418" cy="713869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softEdge rad="0"/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37C97B-84E6-3100-49D7-618C2627C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963318" y="1850469"/>
              <a:ext cx="1971861" cy="2050736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9A133B2-2F38-A492-2BB0-7AB1F3623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68" y="4623336"/>
              <a:ext cx="2034655" cy="176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CF3DB5-6B4B-FC5D-B5D3-ABCE7A58F6E2}"/>
                </a:ext>
              </a:extLst>
            </p:cNvPr>
            <p:cNvSpPr txBox="1"/>
            <p:nvPr/>
          </p:nvSpPr>
          <p:spPr>
            <a:xfrm>
              <a:off x="1113838" y="4035669"/>
              <a:ext cx="1600118" cy="46166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GRIFFIN</a:t>
              </a:r>
            </a:p>
            <a:p>
              <a:pPr algn="ctr"/>
              <a:r>
                <a:rPr lang="en-US" sz="1200" dirty="0"/>
                <a:t>Reactor Multiphysics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E6EADB-4968-A1FB-4626-E19127C44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 flipH="1">
              <a:off x="316061" y="5700648"/>
              <a:ext cx="1080957" cy="772112"/>
            </a:xfrm>
            <a:prstGeom prst="rect">
              <a:avLst/>
            </a:prstGeom>
            <a:ln w="19050" cmpd="sng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5468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1814" y="569831"/>
            <a:ext cx="10683976" cy="901700"/>
          </a:xfrm>
        </p:spPr>
        <p:txBody>
          <a:bodyPr/>
          <a:lstStyle/>
          <a:p>
            <a:r>
              <a:rPr lang="en-US" dirty="0"/>
              <a:t>MOOSE Framework Ecosystem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5F381-6783-43E8-A0A1-5D0F3B82932C}"/>
              </a:ext>
            </a:extLst>
          </p:cNvPr>
          <p:cNvGrpSpPr/>
          <p:nvPr/>
        </p:nvGrpSpPr>
        <p:grpSpPr>
          <a:xfrm>
            <a:off x="4878308" y="1182457"/>
            <a:ext cx="3973888" cy="2866267"/>
            <a:chOff x="5715437" y="2009519"/>
            <a:chExt cx="6039483" cy="43561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193446-0469-4B8F-A829-6466CD04F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8" b="1"/>
            <a:stretch/>
          </p:blipFill>
          <p:spPr>
            <a:xfrm>
              <a:off x="5905488" y="2067005"/>
              <a:ext cx="5770540" cy="4298643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0FB4F26-BE13-4BDF-B5BF-98DBF5B3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09" r="72786" b="76830"/>
            <a:stretch/>
          </p:blipFill>
          <p:spPr bwMode="auto">
            <a:xfrm>
              <a:off x="5715437" y="2375942"/>
              <a:ext cx="1863220" cy="408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3C714AF-E556-422A-A79B-0FEF6EFA4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7" t="13532" b="72961"/>
            <a:stretch/>
          </p:blipFill>
          <p:spPr bwMode="auto">
            <a:xfrm>
              <a:off x="9923967" y="2267835"/>
              <a:ext cx="1830953" cy="624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224C986-93CF-4F24-98E5-A147D7282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9" t="2031" r="21286" b="86140"/>
            <a:stretch/>
          </p:blipFill>
          <p:spPr bwMode="auto">
            <a:xfrm>
              <a:off x="7514985" y="2009519"/>
              <a:ext cx="2408983" cy="434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0482C0-5358-40A5-B2C5-5F250089B610}"/>
              </a:ext>
            </a:extLst>
          </p:cNvPr>
          <p:cNvSpPr/>
          <p:nvPr/>
        </p:nvSpPr>
        <p:spPr>
          <a:xfrm>
            <a:off x="237066" y="2580207"/>
            <a:ext cx="1866740" cy="47634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MOOSE Framework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25836C-F6C8-4BD2-A4DA-952C81CBB80A}"/>
              </a:ext>
            </a:extLst>
          </p:cNvPr>
          <p:cNvSpPr/>
          <p:nvPr/>
        </p:nvSpPr>
        <p:spPr>
          <a:xfrm>
            <a:off x="237065" y="3160118"/>
            <a:ext cx="1866741" cy="4763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MOOSE Modules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506A75-F03B-4D29-AE3E-9049A8CD36DE}"/>
              </a:ext>
            </a:extLst>
          </p:cNvPr>
          <p:cNvSpPr/>
          <p:nvPr/>
        </p:nvSpPr>
        <p:spPr>
          <a:xfrm>
            <a:off x="237066" y="3740029"/>
            <a:ext cx="1866742" cy="476344"/>
          </a:xfrm>
          <a:prstGeom prst="round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MOOSE-Based  Applications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E10783-FF00-448C-94EF-C9E80EE94A36}"/>
              </a:ext>
            </a:extLst>
          </p:cNvPr>
          <p:cNvSpPr/>
          <p:nvPr/>
        </p:nvSpPr>
        <p:spPr>
          <a:xfrm>
            <a:off x="237066" y="4916778"/>
            <a:ext cx="1866740" cy="4763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MOOSE-Coupling Applications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7E9C733-6A11-4B5D-9007-3D0C4648D7AF}"/>
              </a:ext>
            </a:extLst>
          </p:cNvPr>
          <p:cNvSpPr/>
          <p:nvPr/>
        </p:nvSpPr>
        <p:spPr>
          <a:xfrm>
            <a:off x="237066" y="4324657"/>
            <a:ext cx="1866740" cy="476344"/>
          </a:xfrm>
          <a:prstGeom prst="round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MOOSE-Wrapped Applications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E4F9A1-8CCF-4E1C-AD82-01DADE1152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5265" y="2672355"/>
            <a:ext cx="9320525" cy="2515629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6D043A5-80F4-1594-D00E-50EA9F6B5719}"/>
              </a:ext>
            </a:extLst>
          </p:cNvPr>
          <p:cNvSpPr txBox="1">
            <a:spLocks/>
          </p:cNvSpPr>
          <p:nvPr/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577FA-F7D9-2C48-919F-F962E3BF952F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07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159E-FD6F-D809-2BFC-52EF633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How to install MOOSE</a:t>
            </a:r>
          </a:p>
        </p:txBody>
      </p:sp>
    </p:spTree>
    <p:extLst>
      <p:ext uri="{BB962C8B-B14F-4D97-AF65-F5344CB8AC3E}">
        <p14:creationId xmlns:p14="http://schemas.microsoft.com/office/powerpoint/2010/main" val="78927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C4CB-6A94-C5C8-17E6-D8E4E0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207-E581-88AB-5990-A434047CA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3331"/>
            <a:ext cx="10415649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If on Windows, follow these instructions first: </a:t>
            </a:r>
            <a:r>
              <a:rPr lang="en-US" dirty="0">
                <a:latin typeface="+mn-lt"/>
                <a:hlinkClick r:id="rId2"/>
              </a:rPr>
              <a:t>https://mooseframework.inl.gov/getting_started/installation/windows.html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Installation from source (recommended):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https://mooseframework.inl.gov/getting_started/installation/conda.html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cd ~/projects/moose/modules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make –j 10</a:t>
            </a:r>
          </a:p>
          <a:p>
            <a:r>
              <a:rPr lang="en-US" dirty="0">
                <a:latin typeface="+mn-lt"/>
              </a:rPr>
              <a:t>Installation of binary (can be done additionally or alternatively):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4"/>
              </a:rPr>
              <a:t>https://mooseframework.inl.gov/getting_started/installation/moose_conda_binary.html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Examples for this workshop: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cd ~/projects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git clone 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git@github.com:joshuahansel/ans_workshop.git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cd ~/projects/moose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mkdir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ans_workshop</a:t>
            </a:r>
            <a:br>
              <a:rPr lang="en-US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cp ../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ans_workshop</a:t>
            </a:r>
            <a:r>
              <a:rPr lang="en-US" dirty="0">
                <a:solidFill>
                  <a:schemeClr val="accent5"/>
                </a:solidFill>
                <a:latin typeface="Monaco" pitchFamily="2" charset="77"/>
              </a:rPr>
              <a:t>/* </a:t>
            </a:r>
            <a:r>
              <a:rPr lang="en-US" dirty="0" err="1">
                <a:solidFill>
                  <a:schemeClr val="accent5"/>
                </a:solidFill>
                <a:latin typeface="Monaco" pitchFamily="2" charset="77"/>
              </a:rPr>
              <a:t>ans_workshop</a:t>
            </a:r>
            <a:endParaRPr lang="en-US" dirty="0">
              <a:solidFill>
                <a:schemeClr val="accent5"/>
              </a:solidFill>
              <a:latin typeface="Monaco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08885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-WEB" id="{BFCE2894-AEF1-8B46-9681-589859762878}" vid="{2C3C1B24-8270-DB49-B9E8-13EE0CF6AE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e13a543c-6713-4e5a-aa83-cb6a8e4cb4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15302</TotalTime>
  <Words>3075</Words>
  <Application>Microsoft Macintosh PowerPoint</Application>
  <PresentationFormat>Widescreen</PresentationFormat>
  <Paragraphs>341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Narrow</vt:lpstr>
      <vt:lpstr>Calibri</vt:lpstr>
      <vt:lpstr>Cambria Math</vt:lpstr>
      <vt:lpstr>Monaco</vt:lpstr>
      <vt:lpstr>Myriad Pro Cond</vt:lpstr>
      <vt:lpstr>Times New Roman</vt:lpstr>
      <vt:lpstr>INL 2020</vt:lpstr>
      <vt:lpstr>PowerPoint Presentation</vt:lpstr>
      <vt:lpstr>Outline</vt:lpstr>
      <vt:lpstr>Part 0: What is MOOSE?</vt:lpstr>
      <vt:lpstr>The MOOSE Framework</vt:lpstr>
      <vt:lpstr>Overview of Capabilities </vt:lpstr>
      <vt:lpstr>Some INL Nuclear Applications</vt:lpstr>
      <vt:lpstr>MOOSE Framework Ecosystem</vt:lpstr>
      <vt:lpstr>Part 1: How to install MOOSE</vt:lpstr>
      <vt:lpstr>Installing MOOSE</vt:lpstr>
      <vt:lpstr>Part 2: How to run a MOOSE input file</vt:lpstr>
      <vt:lpstr>Executables</vt:lpstr>
      <vt:lpstr>Viewing Output</vt:lpstr>
      <vt:lpstr>Part 3: How to write a MOOSE input file</vt:lpstr>
      <vt:lpstr>Finite Element Method Example</vt:lpstr>
      <vt:lpstr>Finite Element Method Example</vt:lpstr>
      <vt:lpstr>Automatic Differentiation (AD)</vt:lpstr>
      <vt:lpstr>Input File Structure</vt:lpstr>
      <vt:lpstr>Input File Structure</vt:lpstr>
      <vt:lpstr>Input File Features</vt:lpstr>
      <vt:lpstr>Input File Features</vt:lpstr>
      <vt:lpstr>VSCode (Optional)</vt:lpstr>
      <vt:lpstr>Common MOOSE Systems Overview</vt:lpstr>
      <vt:lpstr>Mesh System</vt:lpstr>
      <vt:lpstr>Mesh Definitions</vt:lpstr>
      <vt:lpstr>Meshing Exercise</vt:lpstr>
      <vt:lpstr>Physics Problem Exercise</vt:lpstr>
      <vt:lpstr>Variables and AuxVariables</vt:lpstr>
      <vt:lpstr>Residual Systems</vt:lpstr>
      <vt:lpstr>Materials System</vt:lpstr>
      <vt:lpstr>Executioner System</vt:lpstr>
      <vt:lpstr>Solve Parameters</vt:lpstr>
      <vt:lpstr>Functions System</vt:lpstr>
      <vt:lpstr>Postprocessors and VectorPostprocessors Systems</vt:lpstr>
      <vt:lpstr>Outputs System</vt:lpstr>
      <vt:lpstr>UserObjects System</vt:lpstr>
      <vt:lpstr>Part 4: How to write MOOSE code</vt:lpstr>
      <vt:lpstr>Prerequisites</vt:lpstr>
      <vt:lpstr>Getting Started</vt:lpstr>
      <vt:lpstr>Code Example</vt:lpstr>
      <vt:lpstr>Source Code Examples</vt:lpstr>
      <vt:lpstr>Part 5: How to learn more MOOSE</vt:lpstr>
      <vt:lpstr>MOOSE Website</vt:lpstr>
      <vt:lpstr>Additional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Mengnan Li</dc:creator>
  <cp:keywords/>
  <dc:description/>
  <cp:lastModifiedBy>Joshua E. Hansel</cp:lastModifiedBy>
  <cp:revision>41</cp:revision>
  <cp:lastPrinted>2024-04-03T14:27:39Z</cp:lastPrinted>
  <dcterms:created xsi:type="dcterms:W3CDTF">2023-10-10T17:21:31Z</dcterms:created>
  <dcterms:modified xsi:type="dcterms:W3CDTF">2024-04-03T18:20:10Z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